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9"/>
  </p:notesMasterIdLst>
  <p:handoutMasterIdLst>
    <p:handoutMasterId r:id="rId20"/>
  </p:handoutMasterIdLst>
  <p:sldIdLst>
    <p:sldId id="332" r:id="rId5"/>
    <p:sldId id="1053" r:id="rId6"/>
    <p:sldId id="726" r:id="rId7"/>
    <p:sldId id="1049" r:id="rId8"/>
    <p:sldId id="721" r:id="rId9"/>
    <p:sldId id="1058" r:id="rId10"/>
    <p:sldId id="1059" r:id="rId11"/>
    <p:sldId id="399" r:id="rId12"/>
    <p:sldId id="333" r:id="rId13"/>
    <p:sldId id="386" r:id="rId14"/>
    <p:sldId id="383" r:id="rId15"/>
    <p:sldId id="423" r:id="rId16"/>
    <p:sldId id="1020" r:id="rId17"/>
    <p:sldId id="415" r:id="rId18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xte" id="{D98F6AD0-90C9-416B-9028-AF67BF0A28E8}">
          <p14:sldIdLst>
            <p14:sldId id="332"/>
            <p14:sldId id="1053"/>
            <p14:sldId id="726"/>
            <p14:sldId id="1049"/>
            <p14:sldId id="721"/>
            <p14:sldId id="1058"/>
            <p14:sldId id="1059"/>
            <p14:sldId id="399"/>
            <p14:sldId id="333"/>
            <p14:sldId id="386"/>
            <p14:sldId id="383"/>
            <p14:sldId id="423"/>
            <p14:sldId id="1020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TALEB" initials="ET" lastIdx="13" clrIdx="0">
    <p:extLst>
      <p:ext uri="{19B8F6BF-5375-455C-9EA6-DF929625EA0E}">
        <p15:presenceInfo xmlns:p15="http://schemas.microsoft.com/office/powerpoint/2012/main" userId="S-1-5-21-1616320312-2655828719-4280963109-84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1"/>
    <a:srgbClr val="5770BE"/>
    <a:srgbClr val="3366FF"/>
    <a:srgbClr val="7390A1"/>
    <a:srgbClr val="81B64C"/>
    <a:srgbClr val="7AB1E8"/>
    <a:srgbClr val="F9C8C8"/>
    <a:srgbClr val="23304E"/>
    <a:srgbClr val="465F9D"/>
    <a:srgbClr val="ED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56" autoAdjust="0"/>
    <p:restoredTop sz="94660"/>
  </p:normalViewPr>
  <p:slideViewPr>
    <p:cSldViewPr showGuides="1">
      <p:cViewPr varScale="1">
        <p:scale>
          <a:sx n="148" d="100"/>
          <a:sy n="148" d="100"/>
        </p:scale>
        <p:origin x="132" y="15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84394-77C8-45F1-AF20-D75897CA6814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3F8A6-4A1A-45F8-BB43-5CBBA2BBE3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022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783"/>
            <a:ext cx="4931573" cy="36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000"/>
            <a:ext cx="2591775" cy="19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65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63"/>
            </a:lvl1pPr>
            <a:lvl2pPr marL="278613" indent="0" algn="ctr">
              <a:buNone/>
              <a:defRPr sz="1219"/>
            </a:lvl2pPr>
            <a:lvl3pPr marL="557227" indent="0" algn="ctr">
              <a:buNone/>
              <a:defRPr sz="1097"/>
            </a:lvl3pPr>
            <a:lvl4pPr marL="835840" indent="0" algn="ctr">
              <a:buNone/>
              <a:defRPr sz="975"/>
            </a:lvl4pPr>
            <a:lvl5pPr marL="1114453" indent="0" algn="ctr">
              <a:buNone/>
              <a:defRPr sz="975"/>
            </a:lvl5pPr>
            <a:lvl6pPr marL="1393066" indent="0" algn="ctr">
              <a:buNone/>
              <a:defRPr sz="975"/>
            </a:lvl6pPr>
            <a:lvl7pPr marL="1671680" indent="0" algn="ctr">
              <a:buNone/>
              <a:defRPr sz="975"/>
            </a:lvl7pPr>
            <a:lvl8pPr marL="1950293" indent="0" algn="ctr">
              <a:buNone/>
              <a:defRPr sz="975"/>
            </a:lvl8pPr>
            <a:lvl9pPr marL="2228906" indent="0" algn="ctr">
              <a:buNone/>
              <a:defRPr sz="975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GT Enseignement RSDD URN 28 mai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48E-2977-4D52-8E54-55E9C8BC3A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5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CE471-4F21-8F49-879F-FB60864E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CEC29A-7765-9948-B78D-6DA592C0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0649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559"/>
            <a:ext cx="863925" cy="6356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  <p:sldLayoutId id="214748381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11560" y="1491630"/>
            <a:ext cx="8172440" cy="2664296"/>
          </a:xfrm>
        </p:spPr>
        <p:txBody>
          <a:bodyPr/>
          <a:lstStyle/>
          <a:p>
            <a:pPr algn="ctr"/>
            <a:r>
              <a:rPr lang="fr-FR" sz="2400" cap="none" dirty="0">
                <a:solidFill>
                  <a:srgbClr val="577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Penser et organiser </a:t>
            </a:r>
          </a:p>
          <a:p>
            <a:pPr marL="0" indent="0" algn="ctr">
              <a:buNone/>
            </a:pPr>
            <a:r>
              <a:rPr lang="fr-FR" sz="2400" cap="none" dirty="0">
                <a:solidFill>
                  <a:srgbClr val="577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Transition Ecologique</a:t>
            </a:r>
          </a:p>
          <a:p>
            <a:pPr marL="0" indent="0" algn="ctr">
              <a:buNone/>
            </a:pPr>
            <a:r>
              <a:rPr lang="fr-FR" sz="2400" cap="none" dirty="0">
                <a:solidFill>
                  <a:srgbClr val="577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sein de l’ESR</a:t>
            </a:r>
          </a:p>
          <a:p>
            <a:pPr algn="ctr"/>
            <a:endParaRPr lang="fr-FR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800" b="0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Benoit Laignel</a:t>
            </a:r>
          </a:p>
          <a:p>
            <a:pPr algn="ctr"/>
            <a:r>
              <a:rPr lang="fr-FR" sz="1800" b="0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Coordination Transition Ecologique pour un Développement Soutenable (TEDS)</a:t>
            </a:r>
          </a:p>
          <a:p>
            <a:pPr algn="ctr"/>
            <a:r>
              <a:rPr lang="fr-FR" sz="1800" b="0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Ministère de l’Enseignement Supérieur et de la Recherche (ESR)</a:t>
            </a:r>
          </a:p>
          <a:p>
            <a:pPr algn="ctr"/>
            <a:r>
              <a:rPr lang="fr-FR" sz="1800" b="0" cap="non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Délégué du Ministère de l’ESR au GIEC</a:t>
            </a:r>
          </a:p>
          <a:p>
            <a:pPr algn="ctr"/>
            <a:r>
              <a:rPr lang="fr-FR" sz="1800" b="0" cap="none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benoit.laignel@recherche.gouv.fr</a:t>
            </a:r>
            <a:endParaRPr lang="fr-FR" sz="1800" b="0" cap="non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fr-FR" sz="2000" kern="1400" cap="none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rgbClr val="00009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195462" y="4791486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" name="Picture 2" descr="Le ministère de la Transition écologique publie son plan d'action climat |  Ministères Écologie Énergie Territoires">
            <a:extLst>
              <a:ext uri="{FF2B5EF4-FFF2-40B4-BE49-F238E27FC236}">
                <a16:creationId xmlns:a16="http://schemas.microsoft.com/office/drawing/2014/main" id="{8CF08992-268E-9C20-8EF5-1622445D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5" y="3510233"/>
            <a:ext cx="1824820" cy="12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BC30D00-009B-844B-160B-8E51AAC8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84" y="3508512"/>
            <a:ext cx="1824821" cy="12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FCC03FB-EE6A-91C7-C9C1-FBE089CA8071}"/>
              </a:ext>
            </a:extLst>
          </p:cNvPr>
          <p:cNvSpPr txBox="1"/>
          <p:nvPr/>
        </p:nvSpPr>
        <p:spPr>
          <a:xfrm>
            <a:off x="1514272" y="90246"/>
            <a:ext cx="7594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none" strike="noStrike" dirty="0">
                <a:solidFill>
                  <a:srgbClr val="00009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une transition écologique des bibliothèques </a:t>
            </a:r>
            <a:r>
              <a:rPr lang="fr-FR" sz="2000" b="1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000" b="1" i="0" u="none" strike="noStrike" dirty="0">
                <a:solidFill>
                  <a:srgbClr val="00009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ABF, BPI  </a:t>
            </a:r>
          </a:p>
          <a:p>
            <a:r>
              <a:rPr lang="fr-FR" sz="2000" b="1" i="0" u="none" strike="noStrike" dirty="0">
                <a:solidFill>
                  <a:srgbClr val="00009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Paris - 12/12/2023 </a:t>
            </a:r>
            <a:endParaRPr lang="fr-FR" sz="2000" b="1" dirty="0">
              <a:solidFill>
                <a:srgbClr val="000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3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/>
          <p:nvPr/>
        </p:nvSpPr>
        <p:spPr>
          <a:xfrm>
            <a:off x="2428257" y="2658294"/>
            <a:ext cx="1838815" cy="1863647"/>
          </a:xfrm>
          <a:prstGeom prst="rect">
            <a:avLst/>
          </a:prstGeom>
          <a:solidFill>
            <a:srgbClr val="23304E"/>
          </a:solidFill>
        </p:spPr>
        <p:txBody>
          <a:bodyPr/>
          <a:lstStyle/>
          <a:p>
            <a:endParaRPr lang="fr-FR"/>
          </a:p>
        </p:txBody>
      </p:sp>
      <p:sp>
        <p:nvSpPr>
          <p:cNvPr id="24" name="AutoShape 3"/>
          <p:cNvSpPr/>
          <p:nvPr/>
        </p:nvSpPr>
        <p:spPr>
          <a:xfrm>
            <a:off x="4524475" y="2656509"/>
            <a:ext cx="1822040" cy="18636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2" name="AutoShape 3"/>
          <p:cNvSpPr/>
          <p:nvPr/>
        </p:nvSpPr>
        <p:spPr>
          <a:xfrm>
            <a:off x="326892" y="2656510"/>
            <a:ext cx="1822040" cy="1858204"/>
          </a:xfrm>
          <a:prstGeom prst="rect">
            <a:avLst/>
          </a:prstGeom>
          <a:solidFill>
            <a:srgbClr val="23304E"/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386133" y="230214"/>
            <a:ext cx="6371734" cy="324731"/>
          </a:xfrm>
        </p:spPr>
        <p:txBody>
          <a:bodyPr/>
          <a:lstStyle/>
          <a:p>
            <a:r>
              <a:rPr lang="fr-FR" sz="20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Plan climat-biodiversité et transition écologique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73841" y="987574"/>
            <a:ext cx="8465123" cy="831754"/>
          </a:xfrm>
        </p:spPr>
        <p:txBody>
          <a:bodyPr/>
          <a:lstStyle/>
          <a:p>
            <a:pPr algn="just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Plan Climat-Biodiversité, remis à sa demande par la ministre de l’enseignement supérieur et de la recherche à la Première ministre contribue à la stratégie de planification écologique de la Nation dans l’ESR. Il vise à fournir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40443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326892" y="1832866"/>
            <a:ext cx="1822040" cy="1694234"/>
            <a:chOff x="624904" y="2715766"/>
            <a:chExt cx="1822040" cy="1694234"/>
          </a:xfrm>
        </p:grpSpPr>
        <p:sp>
          <p:nvSpPr>
            <p:cNvPr id="18" name="Freeform 10"/>
            <p:cNvSpPr/>
            <p:nvPr/>
          </p:nvSpPr>
          <p:spPr>
            <a:xfrm>
              <a:off x="624904" y="2715766"/>
              <a:ext cx="1822040" cy="169423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69173" y="2891263"/>
              <a:ext cx="17061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/>
                <a:t>Un cadre assurant la production des contributions attendues de l’ESR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428257" y="1832866"/>
            <a:ext cx="1838816" cy="2067735"/>
            <a:chOff x="2708430" y="2715766"/>
            <a:chExt cx="1838816" cy="2067735"/>
          </a:xfrm>
        </p:grpSpPr>
        <p:sp>
          <p:nvSpPr>
            <p:cNvPr id="23" name="AutoShape 3"/>
            <p:cNvSpPr/>
            <p:nvPr/>
          </p:nvSpPr>
          <p:spPr>
            <a:xfrm>
              <a:off x="2708430" y="3539409"/>
              <a:ext cx="1838816" cy="1244092"/>
            </a:xfrm>
            <a:prstGeom prst="rect">
              <a:avLst/>
            </a:prstGeom>
            <a:solidFill>
              <a:srgbClr val="23304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"/>
            <p:cNvSpPr/>
            <p:nvPr/>
          </p:nvSpPr>
          <p:spPr>
            <a:xfrm>
              <a:off x="2708430" y="2715766"/>
              <a:ext cx="1838816" cy="172089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8C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744108" y="3045813"/>
              <a:ext cx="1794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1400" b="1"/>
            </a:p>
          </p:txBody>
        </p:sp>
      </p:grpSp>
      <p:sp>
        <p:nvSpPr>
          <p:cNvPr id="25" name="Espace réservé du texte 8"/>
          <p:cNvSpPr txBox="1">
            <a:spLocks/>
          </p:cNvSpPr>
          <p:nvPr/>
        </p:nvSpPr>
        <p:spPr bwMode="gray">
          <a:xfrm>
            <a:off x="5846886" y="2877358"/>
            <a:ext cx="1653624" cy="1020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/>
              <a:t>.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4524475" y="1809392"/>
            <a:ext cx="1822040" cy="1694234"/>
            <a:chOff x="624904" y="2715766"/>
            <a:chExt cx="1822040" cy="1694234"/>
          </a:xfrm>
        </p:grpSpPr>
        <p:sp>
          <p:nvSpPr>
            <p:cNvPr id="27" name="Freeform 10"/>
            <p:cNvSpPr/>
            <p:nvPr/>
          </p:nvSpPr>
          <p:spPr>
            <a:xfrm>
              <a:off x="624904" y="2715766"/>
              <a:ext cx="1822040" cy="169423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14306" y="3022458"/>
              <a:ext cx="1650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Un cadre de redevabilité</a:t>
              </a:r>
            </a:p>
            <a:p>
              <a:pPr algn="ctr"/>
              <a:r>
                <a:rPr lang="fr-FR" sz="1400" b="1" dirty="0"/>
                <a:t>politique des contributions de l’ESR</a:t>
              </a:r>
            </a:p>
          </p:txBody>
        </p:sp>
      </p:grpSp>
      <p:sp>
        <p:nvSpPr>
          <p:cNvPr id="29" name="Espace réservé du texte 8"/>
          <p:cNvSpPr txBox="1">
            <a:spLocks/>
          </p:cNvSpPr>
          <p:nvPr/>
        </p:nvSpPr>
        <p:spPr bwMode="gray">
          <a:xfrm>
            <a:off x="5687377" y="2091214"/>
            <a:ext cx="1869042" cy="1020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>
              <a:latin typeface="Marianne" panose="02000000000000000000" pitchFamily="2" charset="0"/>
            </a:endParaRPr>
          </a:p>
        </p:txBody>
      </p:sp>
      <p:sp>
        <p:nvSpPr>
          <p:cNvPr id="46" name="AutoShape 3"/>
          <p:cNvSpPr/>
          <p:nvPr/>
        </p:nvSpPr>
        <p:spPr>
          <a:xfrm>
            <a:off x="6665949" y="2656509"/>
            <a:ext cx="1822040" cy="18636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grpSp>
        <p:nvGrpSpPr>
          <p:cNvPr id="47" name="Groupe 46"/>
          <p:cNvGrpSpPr/>
          <p:nvPr/>
        </p:nvGrpSpPr>
        <p:grpSpPr>
          <a:xfrm>
            <a:off x="6665949" y="1809392"/>
            <a:ext cx="1822040" cy="1694234"/>
            <a:chOff x="624904" y="2715766"/>
            <a:chExt cx="1822040" cy="1694234"/>
          </a:xfrm>
        </p:grpSpPr>
        <p:sp>
          <p:nvSpPr>
            <p:cNvPr id="48" name="Freeform 10"/>
            <p:cNvSpPr/>
            <p:nvPr/>
          </p:nvSpPr>
          <p:spPr>
            <a:xfrm>
              <a:off x="624904" y="2715766"/>
              <a:ext cx="1822040" cy="169423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720443" y="3075906"/>
              <a:ext cx="1650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Un cadre d’animation et de dynamique collective</a:t>
              </a:r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2499837" y="2141383"/>
            <a:ext cx="165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Un cadre d’action commun et cohérent à tous les acteurs</a:t>
            </a:r>
          </a:p>
        </p:txBody>
      </p:sp>
    </p:spTree>
    <p:extLst>
      <p:ext uri="{BB962C8B-B14F-4D97-AF65-F5344CB8AC3E}">
        <p14:creationId xmlns:p14="http://schemas.microsoft.com/office/powerpoint/2010/main" val="23063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/>
          <p:nvPr/>
        </p:nvSpPr>
        <p:spPr>
          <a:xfrm>
            <a:off x="328542" y="1151785"/>
            <a:ext cx="420740" cy="2872705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fr-FR"/>
          </a:p>
        </p:txBody>
      </p:sp>
      <p:sp>
        <p:nvSpPr>
          <p:cNvPr id="33" name="AutoShape 3"/>
          <p:cNvSpPr/>
          <p:nvPr/>
        </p:nvSpPr>
        <p:spPr>
          <a:xfrm>
            <a:off x="2904704" y="1158998"/>
            <a:ext cx="432048" cy="28624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fr-FR"/>
          </a:p>
        </p:txBody>
      </p:sp>
      <p:sp>
        <p:nvSpPr>
          <p:cNvPr id="34" name="AutoShape 3"/>
          <p:cNvSpPr/>
          <p:nvPr/>
        </p:nvSpPr>
        <p:spPr>
          <a:xfrm>
            <a:off x="5956494" y="1151784"/>
            <a:ext cx="421813" cy="2859823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fr-FR"/>
          </a:p>
        </p:txBody>
      </p:sp>
      <p:grpSp>
        <p:nvGrpSpPr>
          <p:cNvPr id="26" name="Group 6"/>
          <p:cNvGrpSpPr/>
          <p:nvPr/>
        </p:nvGrpSpPr>
        <p:grpSpPr>
          <a:xfrm rot="-5400000">
            <a:off x="322487" y="953087"/>
            <a:ext cx="433957" cy="424973"/>
            <a:chOff x="0" y="0"/>
            <a:chExt cx="6350000" cy="6350000"/>
          </a:xfrm>
          <a:solidFill>
            <a:schemeClr val="accent4"/>
          </a:solidFill>
        </p:grpSpPr>
        <p:sp>
          <p:nvSpPr>
            <p:cNvPr id="2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75063"/>
            <a:ext cx="2915856" cy="350209"/>
          </a:xfrm>
        </p:spPr>
        <p:txBody>
          <a:bodyPr/>
          <a:lstStyle/>
          <a:p>
            <a:r>
              <a:rPr lang="fr-FR" sz="20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chantiers du Plan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8" name="TextBox 22"/>
          <p:cNvSpPr txBox="1"/>
          <p:nvPr/>
        </p:nvSpPr>
        <p:spPr>
          <a:xfrm>
            <a:off x="867788" y="1033100"/>
            <a:ext cx="1971120" cy="2834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680"/>
              </a:lnSpc>
            </a:pPr>
            <a:r>
              <a:rPr lang="en-US" sz="1600" b="1" dirty="0" err="1">
                <a:solidFill>
                  <a:schemeClr val="tx2"/>
                </a:solidFill>
              </a:rPr>
              <a:t>Sensibiliser</a:t>
            </a:r>
            <a:r>
              <a:rPr lang="en-US" sz="1600" b="1" dirty="0">
                <a:solidFill>
                  <a:schemeClr val="tx2"/>
                </a:solidFill>
              </a:rPr>
              <a:t> et former les </a:t>
            </a:r>
            <a:r>
              <a:rPr lang="en-US" sz="1600" b="1" dirty="0" err="1">
                <a:solidFill>
                  <a:schemeClr val="tx2"/>
                </a:solidFill>
              </a:rPr>
              <a:t>acteurs</a:t>
            </a:r>
            <a:r>
              <a:rPr lang="en-US" sz="1600" b="1" dirty="0">
                <a:solidFill>
                  <a:schemeClr val="tx2"/>
                </a:solidFill>
              </a:rPr>
              <a:t>* </a:t>
            </a:r>
            <a:endParaRPr lang="en-US" sz="1400" dirty="0"/>
          </a:p>
          <a:p>
            <a:pPr marL="285750" indent="-285750" defTabSz="457200">
              <a:lnSpc>
                <a:spcPts val="1680"/>
              </a:lnSpc>
              <a:buFont typeface="Wingdings" panose="05000000000000000000" pitchFamily="2" charset="2"/>
              <a:buChar char="à"/>
            </a:pPr>
            <a:endParaRPr lang="en-US" sz="1400" dirty="0"/>
          </a:p>
          <a:p>
            <a:pPr marL="285750" indent="-285750" defTabSz="457200">
              <a:lnSpc>
                <a:spcPts val="1680"/>
              </a:lnSpc>
              <a:buFont typeface="Wingdings" panose="05000000000000000000" pitchFamily="2" charset="2"/>
              <a:buChar char="à"/>
            </a:pPr>
            <a:r>
              <a:rPr lang="en-US" sz="1400" dirty="0"/>
              <a:t>Adapter les </a:t>
            </a:r>
            <a:r>
              <a:rPr lang="en-US" sz="1400" dirty="0" err="1"/>
              <a:t>contenus</a:t>
            </a:r>
            <a:r>
              <a:rPr lang="en-US" sz="1400" dirty="0"/>
              <a:t> des formations à la transition et aux </a:t>
            </a:r>
            <a:r>
              <a:rPr lang="en-US" sz="1400" dirty="0" err="1"/>
              <a:t>besoins</a:t>
            </a:r>
            <a:r>
              <a:rPr lang="en-US" sz="1400" dirty="0"/>
              <a:t> de </a:t>
            </a:r>
            <a:r>
              <a:rPr lang="en-US" sz="1400" dirty="0" err="1"/>
              <a:t>l’économie</a:t>
            </a:r>
            <a:r>
              <a:rPr lang="en-US" sz="1400" dirty="0"/>
              <a:t> </a:t>
            </a:r>
            <a:r>
              <a:rPr lang="en-US" sz="1400" dirty="0" err="1"/>
              <a:t>verte</a:t>
            </a:r>
            <a:endParaRPr lang="en-US" sz="1400" dirty="0"/>
          </a:p>
          <a:p>
            <a:pPr defTabSz="457200">
              <a:lnSpc>
                <a:spcPts val="1680"/>
              </a:lnSpc>
            </a:pPr>
            <a:endParaRPr lang="en-US" sz="1400" dirty="0"/>
          </a:p>
          <a:p>
            <a:pPr marL="285750" indent="-285750" defTabSz="457200">
              <a:lnSpc>
                <a:spcPts val="1680"/>
              </a:lnSpc>
              <a:buFont typeface="Wingdings" panose="05000000000000000000" pitchFamily="2" charset="2"/>
              <a:buChar char="à"/>
            </a:pPr>
            <a:r>
              <a:rPr lang="en-US" sz="1400" dirty="0"/>
              <a:t>Former les </a:t>
            </a:r>
            <a:r>
              <a:rPr lang="en-US" sz="1400" dirty="0" err="1"/>
              <a:t>acteurs</a:t>
            </a:r>
            <a:r>
              <a:rPr lang="en-US" sz="1400" dirty="0"/>
              <a:t> pour </a:t>
            </a:r>
            <a:r>
              <a:rPr lang="en-US" sz="1400" dirty="0" err="1"/>
              <a:t>comprendre</a:t>
            </a:r>
            <a:r>
              <a:rPr lang="en-US" sz="1400" dirty="0"/>
              <a:t> et </a:t>
            </a:r>
            <a:r>
              <a:rPr lang="en-US" sz="1400" dirty="0" err="1"/>
              <a:t>agir</a:t>
            </a:r>
            <a:r>
              <a:rPr lang="en-US" sz="1400" dirty="0"/>
              <a:t> au service de la transition</a:t>
            </a:r>
          </a:p>
        </p:txBody>
      </p:sp>
      <p:sp>
        <p:nvSpPr>
          <p:cNvPr id="29" name="Freeform 7"/>
          <p:cNvSpPr/>
          <p:nvPr/>
        </p:nvSpPr>
        <p:spPr>
          <a:xfrm rot="16200000">
            <a:off x="2904718" y="915553"/>
            <a:ext cx="432021" cy="432048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endParaRPr lang="fr-FR"/>
          </a:p>
        </p:txBody>
      </p:sp>
      <p:sp>
        <p:nvSpPr>
          <p:cNvPr id="31" name="Freeform 7"/>
          <p:cNvSpPr/>
          <p:nvPr/>
        </p:nvSpPr>
        <p:spPr>
          <a:xfrm rot="16200000">
            <a:off x="5951391" y="920671"/>
            <a:ext cx="432021" cy="421812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/>
          <a:lstStyle/>
          <a:p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3469393" y="990366"/>
            <a:ext cx="2368595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680"/>
              </a:lnSpc>
            </a:pPr>
            <a:r>
              <a:rPr lang="en-US" sz="1600" b="1" dirty="0" err="1">
                <a:solidFill>
                  <a:schemeClr val="tx2"/>
                </a:solidFill>
              </a:rPr>
              <a:t>Développer</a:t>
            </a:r>
            <a:r>
              <a:rPr lang="en-US" sz="1600" b="1" dirty="0">
                <a:solidFill>
                  <a:schemeClr val="tx2"/>
                </a:solidFill>
              </a:rPr>
              <a:t> la </a:t>
            </a:r>
            <a:r>
              <a:rPr lang="en-US" sz="1600" b="1" dirty="0" err="1">
                <a:solidFill>
                  <a:schemeClr val="tx2"/>
                </a:solidFill>
              </a:rPr>
              <a:t>recherche</a:t>
            </a:r>
            <a:r>
              <a:rPr lang="en-US" sz="1600" b="1" dirty="0">
                <a:solidFill>
                  <a:schemeClr val="tx2"/>
                </a:solidFill>
              </a:rPr>
              <a:t> et </a:t>
            </a:r>
            <a:r>
              <a:rPr lang="en-US" sz="1600" b="1" dirty="0" err="1">
                <a:solidFill>
                  <a:schemeClr val="tx2"/>
                </a:solidFill>
              </a:rPr>
              <a:t>l’innovation</a:t>
            </a:r>
            <a:endParaRPr lang="en-US" sz="1600" b="1" dirty="0">
              <a:solidFill>
                <a:schemeClr val="tx2"/>
              </a:solidFill>
            </a:endParaRPr>
          </a:p>
          <a:p>
            <a:pPr defTabSz="457200">
              <a:lnSpc>
                <a:spcPts val="1680"/>
              </a:lnSpc>
            </a:pPr>
            <a:endParaRPr lang="en-US" sz="1400" dirty="0"/>
          </a:p>
          <a:p>
            <a:pPr marL="285750" indent="-285750" defTabSz="457200">
              <a:lnSpc>
                <a:spcPts val="1680"/>
              </a:lnSpc>
              <a:buFont typeface="Wingdings" panose="05000000000000000000" pitchFamily="2" charset="2"/>
              <a:buChar char="à"/>
            </a:pPr>
            <a:r>
              <a:rPr lang="en-US" sz="1400" dirty="0"/>
              <a:t>Identifier les </a:t>
            </a:r>
            <a:r>
              <a:rPr lang="en-US" sz="1400" dirty="0" err="1"/>
              <a:t>priorités</a:t>
            </a:r>
            <a:r>
              <a:rPr lang="en-US" sz="1400" dirty="0"/>
              <a:t> et </a:t>
            </a:r>
            <a:r>
              <a:rPr lang="en-US" sz="1400" dirty="0" err="1"/>
              <a:t>planifier</a:t>
            </a:r>
            <a:r>
              <a:rPr lang="en-US" sz="1400" dirty="0"/>
              <a:t> les actions</a:t>
            </a:r>
          </a:p>
          <a:p>
            <a:pPr defTabSz="457200">
              <a:lnSpc>
                <a:spcPts val="1680"/>
              </a:lnSpc>
            </a:pPr>
            <a:endParaRPr lang="en-US" sz="1400" dirty="0"/>
          </a:p>
          <a:p>
            <a:pPr marL="285750" indent="-285750" defTabSz="457200">
              <a:lnSpc>
                <a:spcPts val="1680"/>
              </a:lnSpc>
              <a:buFont typeface="Wingdings" panose="05000000000000000000" pitchFamily="2" charset="2"/>
              <a:buChar char="à"/>
            </a:pPr>
            <a:r>
              <a:rPr lang="en-US" sz="1400" dirty="0"/>
              <a:t>Adapter les </a:t>
            </a:r>
            <a:r>
              <a:rPr lang="en-US" sz="1400" dirty="0" err="1"/>
              <a:t>méthodes</a:t>
            </a:r>
            <a:r>
              <a:rPr lang="en-US" sz="1400" dirty="0"/>
              <a:t> de </a:t>
            </a:r>
            <a:r>
              <a:rPr lang="en-US" sz="1400" dirty="0" err="1"/>
              <a:t>programmation</a:t>
            </a:r>
            <a:endParaRPr lang="en-US" sz="1400" dirty="0"/>
          </a:p>
          <a:p>
            <a:pPr defTabSz="457200">
              <a:lnSpc>
                <a:spcPts val="1680"/>
              </a:lnSpc>
            </a:pPr>
            <a:endParaRPr lang="en-US" sz="1400" dirty="0"/>
          </a:p>
          <a:p>
            <a:pPr defTabSz="457200">
              <a:lnSpc>
                <a:spcPts val="1680"/>
              </a:lnSpc>
            </a:pPr>
            <a:endParaRPr lang="en-US" sz="1400" dirty="0"/>
          </a:p>
        </p:txBody>
      </p:sp>
      <p:sp>
        <p:nvSpPr>
          <p:cNvPr id="25" name="TextBox 22"/>
          <p:cNvSpPr txBox="1"/>
          <p:nvPr/>
        </p:nvSpPr>
        <p:spPr>
          <a:xfrm>
            <a:off x="6444103" y="1045103"/>
            <a:ext cx="2553945" cy="260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680"/>
              </a:lnSpc>
            </a:pPr>
            <a:r>
              <a:rPr lang="en-US" sz="1600" b="1" dirty="0" err="1">
                <a:solidFill>
                  <a:schemeClr val="tx2"/>
                </a:solidFill>
              </a:rPr>
              <a:t>Contribuer</a:t>
            </a:r>
            <a:r>
              <a:rPr lang="en-US" sz="1600" b="1" dirty="0">
                <a:solidFill>
                  <a:schemeClr val="tx2"/>
                </a:solidFill>
              </a:rPr>
              <a:t> à la transition </a:t>
            </a:r>
            <a:r>
              <a:rPr lang="en-US" sz="1600" b="1" dirty="0" err="1">
                <a:solidFill>
                  <a:schemeClr val="tx2"/>
                </a:solidFill>
              </a:rPr>
              <a:t>écologique</a:t>
            </a:r>
            <a:endParaRPr lang="en-US" sz="1600" b="1" dirty="0">
              <a:solidFill>
                <a:schemeClr val="tx2"/>
              </a:solidFill>
            </a:endParaRPr>
          </a:p>
          <a:p>
            <a:pPr defTabSz="457200">
              <a:lnSpc>
                <a:spcPts val="1680"/>
              </a:lnSpc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 defTabSz="457200">
              <a:lnSpc>
                <a:spcPts val="1680"/>
              </a:lnSpc>
              <a:buFont typeface="Wingdings" panose="05000000000000000000" pitchFamily="2" charset="2"/>
              <a:buChar char="à"/>
            </a:pPr>
            <a:r>
              <a:rPr lang="en-US" sz="1400" dirty="0" err="1">
                <a:sym typeface="Wingdings" panose="05000000000000000000" pitchFamily="2" charset="2"/>
              </a:rPr>
              <a:t>Produire</a:t>
            </a:r>
            <a:r>
              <a:rPr lang="en-US" sz="1400" dirty="0">
                <a:sym typeface="Wingdings" panose="05000000000000000000" pitchFamily="2" charset="2"/>
              </a:rPr>
              <a:t> et </a:t>
            </a:r>
            <a:r>
              <a:rPr lang="en-US" sz="1400" dirty="0" err="1">
                <a:sym typeface="Wingdings" panose="05000000000000000000" pitchFamily="2" charset="2"/>
              </a:rPr>
              <a:t>déployer</a:t>
            </a:r>
            <a:r>
              <a:rPr lang="en-US" sz="1400" dirty="0">
                <a:sym typeface="Wingdings" panose="05000000000000000000" pitchFamily="2" charset="2"/>
              </a:rPr>
              <a:t> son SD DD&amp;RSE = </a:t>
            </a:r>
            <a:r>
              <a:rPr lang="en-US" sz="1400" dirty="0" err="1">
                <a:sym typeface="Wingdings" panose="05000000000000000000" pitchFamily="2" charset="2"/>
              </a:rPr>
              <a:t>Stratégie</a:t>
            </a:r>
            <a:endParaRPr lang="en-US" sz="1400" dirty="0"/>
          </a:p>
          <a:p>
            <a:pPr marL="285750" indent="-285750" defTabSz="457200">
              <a:lnSpc>
                <a:spcPts val="1680"/>
              </a:lnSpc>
              <a:buFont typeface="Wingdings" panose="05000000000000000000" pitchFamily="2" charset="2"/>
              <a:buChar char="à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 defTabSz="457200">
              <a:lnSpc>
                <a:spcPts val="1680"/>
              </a:lnSpc>
              <a:buFont typeface="Wingdings" panose="05000000000000000000" pitchFamily="2" charset="2"/>
              <a:buChar char="à"/>
            </a:pPr>
            <a:r>
              <a:rPr lang="en-US" sz="1400" dirty="0" err="1">
                <a:sym typeface="Wingdings" panose="05000000000000000000" pitchFamily="2" charset="2"/>
              </a:rPr>
              <a:t>Calculer</a:t>
            </a:r>
            <a:r>
              <a:rPr lang="en-US" sz="1400" dirty="0">
                <a:sym typeface="Wingdings" panose="05000000000000000000" pitchFamily="2" charset="2"/>
              </a:rPr>
              <a:t> son BEGES avec </a:t>
            </a:r>
            <a:r>
              <a:rPr lang="en-US" sz="1400" dirty="0" err="1">
                <a:sym typeface="Wingdings" panose="05000000000000000000" pitchFamily="2" charset="2"/>
              </a:rPr>
              <a:t>une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méthode</a:t>
            </a:r>
            <a:r>
              <a:rPr lang="en-US" sz="1400" dirty="0">
                <a:sym typeface="Wingdings" panose="05000000000000000000" pitchFamily="2" charset="2"/>
              </a:rPr>
              <a:t> commune et </a:t>
            </a:r>
            <a:r>
              <a:rPr lang="en-US" sz="1400" dirty="0" err="1">
                <a:sym typeface="Wingdings" panose="05000000000000000000" pitchFamily="2" charset="2"/>
              </a:rPr>
              <a:t>spécifique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à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l’ESR</a:t>
            </a:r>
            <a:endParaRPr lang="en-US" sz="1400" dirty="0">
              <a:sym typeface="Wingdings" panose="05000000000000000000" pitchFamily="2" charset="2"/>
            </a:endParaRPr>
          </a:p>
          <a:p>
            <a:pPr defTabSz="457200">
              <a:lnSpc>
                <a:spcPts val="1680"/>
              </a:lnSpc>
            </a:pPr>
            <a:r>
              <a:rPr lang="en-US" sz="1400" dirty="0">
                <a:sym typeface="Wingdings" panose="05000000000000000000" pitchFamily="2" charset="2"/>
              </a:rPr>
              <a:t>     = </a:t>
            </a:r>
            <a:r>
              <a:rPr lang="en-US" sz="1400" dirty="0" err="1">
                <a:sym typeface="Wingdings" panose="05000000000000000000" pitchFamily="2" charset="2"/>
              </a:rPr>
              <a:t>Réduction</a:t>
            </a:r>
            <a:r>
              <a:rPr lang="en-US" sz="1400" dirty="0">
                <a:sym typeface="Wingdings" panose="05000000000000000000" pitchFamily="2" charset="2"/>
              </a:rPr>
              <a:t> de </a:t>
            </a:r>
            <a:r>
              <a:rPr lang="en-US" sz="1400" dirty="0" err="1">
                <a:sym typeface="Wingdings" panose="05000000000000000000" pitchFamily="2" charset="2"/>
              </a:rPr>
              <a:t>l’empreinte</a:t>
            </a:r>
            <a:r>
              <a:rPr lang="en-US" sz="1400" dirty="0">
                <a:sym typeface="Wingdings" panose="05000000000000000000" pitchFamily="2" charset="2"/>
              </a:rPr>
              <a:t> C </a:t>
            </a:r>
          </a:p>
          <a:p>
            <a:pPr defTabSz="457200">
              <a:lnSpc>
                <a:spcPts val="1680"/>
              </a:lnSpc>
            </a:pPr>
            <a:r>
              <a:rPr lang="en-US" sz="1400" dirty="0">
                <a:sym typeface="Wingdings" panose="05000000000000000000" pitchFamily="2" charset="2"/>
              </a:rPr>
              <a:t>     et </a:t>
            </a:r>
            <a:r>
              <a:rPr lang="en-US" sz="1400" dirty="0" err="1">
                <a:sym typeface="Wingdings" panose="05000000000000000000" pitchFamily="2" charset="2"/>
              </a:rPr>
              <a:t>environnementale</a:t>
            </a:r>
            <a:endParaRPr lang="en-US" sz="1400" dirty="0">
              <a:sym typeface="Wingdings" panose="05000000000000000000" pitchFamily="2" charset="2"/>
            </a:endParaRPr>
          </a:p>
          <a:p>
            <a:pPr defTabSz="457200">
              <a:lnSpc>
                <a:spcPts val="1680"/>
              </a:lnSpc>
            </a:pPr>
            <a:endParaRPr lang="en-US" sz="1400" dirty="0">
              <a:sym typeface="Wingdings" panose="05000000000000000000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1DF8AC-88FD-D904-23BA-B31267DD6E50}"/>
              </a:ext>
            </a:extLst>
          </p:cNvPr>
          <p:cNvSpPr txBox="1"/>
          <p:nvPr/>
        </p:nvSpPr>
        <p:spPr>
          <a:xfrm>
            <a:off x="323850" y="4417130"/>
            <a:ext cx="8458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*Publics cibles : FI : Étudiants ; FTLV : personnels de l’ESR</a:t>
            </a:r>
          </a:p>
        </p:txBody>
      </p:sp>
    </p:spTree>
    <p:extLst>
      <p:ext uri="{BB962C8B-B14F-4D97-AF65-F5344CB8AC3E}">
        <p14:creationId xmlns:p14="http://schemas.microsoft.com/office/powerpoint/2010/main" val="143815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7C6777-9D29-6568-2C01-276D3C04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004C4-CA82-9DDE-C86C-688E347A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9C7FB60-B846-C3BD-B7FB-B2820F38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856" y="630540"/>
            <a:ext cx="2857584" cy="4002865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F44196A8-A910-5F99-BB04-1EA9485FBE25}"/>
              </a:ext>
            </a:extLst>
          </p:cNvPr>
          <p:cNvSpPr txBox="1">
            <a:spLocks/>
          </p:cNvSpPr>
          <p:nvPr/>
        </p:nvSpPr>
        <p:spPr bwMode="gray">
          <a:xfrm>
            <a:off x="611560" y="1059582"/>
            <a:ext cx="5004088" cy="3312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cs typeface="Arial" panose="020B0604020202020204" pitchFamily="34" charset="0"/>
              </a:rPr>
              <a:t>Objectif fixé par la Ministre de l’ESR :</a:t>
            </a:r>
            <a:endParaRPr lang="fr-FR" sz="1400" dirty="0"/>
          </a:p>
          <a:p>
            <a:pPr algn="just"/>
            <a:r>
              <a:rPr lang="fr-FR" sz="1400" dirty="0">
                <a:cs typeface="Arial" panose="020B0604020202020204" pitchFamily="34" charset="0"/>
              </a:rPr>
              <a:t>Former à la TEDS les étudiants de 1</a:t>
            </a:r>
            <a:r>
              <a:rPr lang="fr-FR" sz="1400" baseline="30000" dirty="0">
                <a:cs typeface="Arial" panose="020B0604020202020204" pitchFamily="34" charset="0"/>
              </a:rPr>
              <a:t>er</a:t>
            </a:r>
            <a:r>
              <a:rPr lang="fr-FR" sz="1400" dirty="0">
                <a:cs typeface="Arial" panose="020B0604020202020204" pitchFamily="34" charset="0"/>
              </a:rPr>
              <a:t> cycle à la rentrée 2025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Note de cadrage et de préconisations envoyée aux chefs d’établissements de l’ESR le 3 juillet 2023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Socle de connaissances : changement climatique, biodiversité, ressources transition juste/équité sociale</a:t>
            </a:r>
          </a:p>
          <a:p>
            <a:pPr algn="just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Référentiel de compétences (Green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just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Enseignement de 30 heures de cours minimum</a:t>
            </a:r>
          </a:p>
          <a:p>
            <a:pPr algn="just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Certification libre mais obligatoire (3 ECTS)</a:t>
            </a:r>
          </a:p>
          <a:p>
            <a:pPr algn="just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Pôle national de ressources pédagogiques : UVED</a:t>
            </a:r>
          </a:p>
          <a:p>
            <a:pPr algn="just"/>
            <a:endParaRPr lang="fr-FR" sz="1400" dirty="0"/>
          </a:p>
        </p:txBody>
      </p:sp>
      <p:sp>
        <p:nvSpPr>
          <p:cNvPr id="12" name="Titre 9">
            <a:extLst>
              <a:ext uri="{FF2B5EF4-FFF2-40B4-BE49-F238E27FC236}">
                <a16:creationId xmlns:a16="http://schemas.microsoft.com/office/drawing/2014/main" id="{AFDBD0B4-2205-47E6-33F3-08C71F3E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95486"/>
            <a:ext cx="5004089" cy="284960"/>
          </a:xfrm>
        </p:spPr>
        <p:txBody>
          <a:bodyPr/>
          <a:lstStyle/>
          <a:p>
            <a:r>
              <a:rPr lang="fr-FR" sz="2000" dirty="0">
                <a:solidFill>
                  <a:srgbClr val="000091"/>
                </a:solidFill>
              </a:rPr>
              <a:t>Former les étudiants à la TEDS</a:t>
            </a:r>
          </a:p>
        </p:txBody>
      </p:sp>
    </p:spTree>
    <p:extLst>
      <p:ext uri="{BB962C8B-B14F-4D97-AF65-F5344CB8AC3E}">
        <p14:creationId xmlns:p14="http://schemas.microsoft.com/office/powerpoint/2010/main" val="396543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>
            <a:extLst>
              <a:ext uri="{FF2B5EF4-FFF2-40B4-BE49-F238E27FC236}">
                <a16:creationId xmlns:a16="http://schemas.microsoft.com/office/drawing/2014/main" id="{153D1F35-07AD-CC4D-B9B2-5193D5F37D92}"/>
              </a:ext>
            </a:extLst>
          </p:cNvPr>
          <p:cNvSpPr txBox="1">
            <a:spLocks/>
          </p:cNvSpPr>
          <p:nvPr/>
        </p:nvSpPr>
        <p:spPr>
          <a:xfrm>
            <a:off x="1403648" y="195487"/>
            <a:ext cx="6696744" cy="54673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rgbClr val="7390A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FR" sz="2000" b="1" dirty="0">
                <a:solidFill>
                  <a:srgbClr val="000091"/>
                </a:solidFill>
                <a:ea typeface="Calibri" panose="020F0502020204030204" pitchFamily="34" charset="0"/>
                <a:cs typeface="CIDFont+F2"/>
              </a:rPr>
              <a:t>Rôle des bibliothèques dans la formation aux enjeux </a:t>
            </a:r>
          </a:p>
          <a:p>
            <a:pPr algn="just"/>
            <a:r>
              <a:rPr lang="fr-FR" sz="2000" b="1" dirty="0">
                <a:solidFill>
                  <a:srgbClr val="000091"/>
                </a:solidFill>
                <a:ea typeface="Calibri" panose="020F0502020204030204" pitchFamily="34" charset="0"/>
                <a:cs typeface="CIDFont+F2"/>
              </a:rPr>
              <a:t>de la transition écologique </a:t>
            </a:r>
            <a:r>
              <a:rPr lang="fr-FR" sz="2000" b="1" dirty="0">
                <a:solidFill>
                  <a:srgbClr val="000091"/>
                </a:solidFill>
              </a:rPr>
              <a:t> 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C54A13A-5F80-2828-7E71-CF8E176EBB61}"/>
              </a:ext>
            </a:extLst>
          </p:cNvPr>
          <p:cNvSpPr txBox="1">
            <a:spLocks/>
          </p:cNvSpPr>
          <p:nvPr/>
        </p:nvSpPr>
        <p:spPr>
          <a:xfrm>
            <a:off x="251520" y="914068"/>
            <a:ext cx="8712968" cy="40339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742969" rtl="0" eaLnBrk="1" latinLnBrk="0" hangingPunct="1">
              <a:lnSpc>
                <a:spcPct val="90000"/>
              </a:lnSpc>
              <a:spcBef>
                <a:spcPts val="813"/>
              </a:spcBef>
              <a:buFont typeface="Wingdings" panose="05000000000000000000" pitchFamily="2" charset="2"/>
              <a:buNone/>
              <a:defRPr sz="1950" kern="1200">
                <a:solidFill>
                  <a:srgbClr val="7390A1"/>
                </a:solidFill>
                <a:latin typeface="+mj-lt"/>
                <a:ea typeface="+mn-ea"/>
                <a:cs typeface="+mn-cs"/>
              </a:defRPr>
            </a:lvl1pPr>
            <a:lvl2pPr marL="371484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Wingdings" panose="05000000000000000000" pitchFamily="2" charset="2"/>
              <a:buNone/>
              <a:defRPr sz="1625" kern="1200">
                <a:solidFill>
                  <a:srgbClr val="7390A1"/>
                </a:solidFill>
                <a:latin typeface="+mj-lt"/>
                <a:ea typeface="+mn-ea"/>
                <a:cs typeface="+mn-cs"/>
              </a:defRPr>
            </a:lvl2pPr>
            <a:lvl3pPr marL="742969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Wingdings" panose="05000000000000000000" pitchFamily="2" charset="2"/>
              <a:buNone/>
              <a:defRPr sz="1463" kern="1200">
                <a:solidFill>
                  <a:srgbClr val="7390A1"/>
                </a:solidFill>
                <a:latin typeface="+mj-lt"/>
                <a:ea typeface="+mn-ea"/>
                <a:cs typeface="+mn-cs"/>
              </a:defRPr>
            </a:lvl3pPr>
            <a:lvl4pPr marL="1114453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Wingdings" panose="05000000000000000000" pitchFamily="2" charset="2"/>
              <a:buNone/>
              <a:defRPr sz="1300" kern="1200">
                <a:solidFill>
                  <a:srgbClr val="7390A1"/>
                </a:solidFill>
                <a:latin typeface="+mj-lt"/>
                <a:ea typeface="+mn-ea"/>
                <a:cs typeface="+mn-cs"/>
              </a:defRPr>
            </a:lvl4pPr>
            <a:lvl5pPr marL="1485937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Wingdings" panose="05000000000000000000" pitchFamily="2" charset="2"/>
              <a:buNone/>
              <a:defRPr sz="1300" kern="1200">
                <a:solidFill>
                  <a:srgbClr val="7390A1"/>
                </a:solidFill>
                <a:latin typeface="+mj-lt"/>
                <a:ea typeface="+mn-ea"/>
                <a:cs typeface="+mn-cs"/>
              </a:defRPr>
            </a:lvl5pPr>
            <a:lvl6pPr marL="1857421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06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90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74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450"/>
              </a:spcBef>
            </a:pPr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 bibliothèques font partie intégrante de l’écosystème ESR et doivent être au cœur de la TE: 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</a:pPr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la formation à ces enjeux, mais au-delà = concerne l’ensemble des axes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</a:pPr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mais il est nécessaire de :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</a:pPr>
            <a:r>
              <a:rPr lang="fr-FR" sz="1500" b="1" dirty="0">
                <a:latin typeface="+mn-lt"/>
              </a:rPr>
              <a:t>	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- saisir les enjeux pour bien positionner leur rôle 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	- définir comment elles peuvent intégrer la TE dans leurs missions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fr-FR" sz="15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=</a:t>
            </a:r>
          </a:p>
          <a:p>
            <a:pPr algn="just" fontAlgn="ctr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fr-FR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Comment se saisir de la transition écologique dans les services ?</a:t>
            </a:r>
            <a:r>
              <a:rPr lang="fr-FR" sz="1500" i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sz="15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600"/>
              </a:spcAft>
            </a:pPr>
            <a:r>
              <a:rPr lang="fr-FR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Comment revisiter les missions, que ce soit l’offre documentaire ou l’offre de services, pour intégrer la transition écologique ? </a:t>
            </a:r>
            <a:endParaRPr lang="fr-FR" sz="15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600"/>
              </a:spcAft>
            </a:pPr>
            <a:r>
              <a:rPr lang="fr-FR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Comment mobiliser des compétences existantes et développer de nouvelles compétences des professionnels ? </a:t>
            </a:r>
            <a:endParaRPr lang="fr-FR" sz="15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fr-FR" sz="15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Comment articuler les actions des différents intervenants à différentes échelles ? </a:t>
            </a:r>
            <a:endParaRPr lang="fr-FR" sz="15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8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8" name="Group 17"/>
          <p:cNvGrpSpPr/>
          <p:nvPr/>
        </p:nvGrpSpPr>
        <p:grpSpPr>
          <a:xfrm>
            <a:off x="0" y="914165"/>
            <a:ext cx="7327239" cy="922936"/>
            <a:chOff x="0" y="0"/>
            <a:chExt cx="2497548" cy="78501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Freeform 18"/>
            <p:cNvSpPr/>
            <p:nvPr/>
          </p:nvSpPr>
          <p:spPr>
            <a:xfrm>
              <a:off x="0" y="0"/>
              <a:ext cx="2497548" cy="785017"/>
            </a:xfrm>
            <a:custGeom>
              <a:avLst/>
              <a:gdLst/>
              <a:ahLst/>
              <a:cxnLst/>
              <a:rect l="l" t="t" r="r" b="b"/>
              <a:pathLst>
                <a:path w="2497548" h="785017">
                  <a:moveTo>
                    <a:pt x="0" y="0"/>
                  </a:moveTo>
                  <a:lnTo>
                    <a:pt x="2497548" y="0"/>
                  </a:lnTo>
                  <a:lnTo>
                    <a:pt x="2497548" y="785017"/>
                  </a:lnTo>
                  <a:lnTo>
                    <a:pt x="0" y="7850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1" y="1947831"/>
            <a:ext cx="7308304" cy="922936"/>
            <a:chOff x="0" y="0"/>
            <a:chExt cx="2497548" cy="785017"/>
          </a:xfrm>
          <a:solidFill>
            <a:schemeClr val="accent1"/>
          </a:solidFill>
        </p:grpSpPr>
        <p:sp>
          <p:nvSpPr>
            <p:cNvPr id="13" name="Freeform 18"/>
            <p:cNvSpPr/>
            <p:nvPr/>
          </p:nvSpPr>
          <p:spPr>
            <a:xfrm>
              <a:off x="0" y="0"/>
              <a:ext cx="2497548" cy="785017"/>
            </a:xfrm>
            <a:custGeom>
              <a:avLst/>
              <a:gdLst/>
              <a:ahLst/>
              <a:cxnLst/>
              <a:rect l="l" t="t" r="r" b="b"/>
              <a:pathLst>
                <a:path w="2497548" h="785017">
                  <a:moveTo>
                    <a:pt x="0" y="0"/>
                  </a:moveTo>
                  <a:lnTo>
                    <a:pt x="2497548" y="0"/>
                  </a:lnTo>
                  <a:lnTo>
                    <a:pt x="2497548" y="785017"/>
                  </a:lnTo>
                  <a:lnTo>
                    <a:pt x="0" y="7850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7"/>
          <p:cNvGrpSpPr/>
          <p:nvPr/>
        </p:nvGrpSpPr>
        <p:grpSpPr>
          <a:xfrm>
            <a:off x="-3392" y="2968068"/>
            <a:ext cx="7330631" cy="922936"/>
            <a:chOff x="0" y="0"/>
            <a:chExt cx="2497548" cy="785017"/>
          </a:xfrm>
          <a:solidFill>
            <a:schemeClr val="accent2"/>
          </a:solidFill>
        </p:grpSpPr>
        <p:sp>
          <p:nvSpPr>
            <p:cNvPr id="15" name="Freeform 18"/>
            <p:cNvSpPr/>
            <p:nvPr/>
          </p:nvSpPr>
          <p:spPr>
            <a:xfrm>
              <a:off x="0" y="0"/>
              <a:ext cx="2497548" cy="785017"/>
            </a:xfrm>
            <a:custGeom>
              <a:avLst/>
              <a:gdLst/>
              <a:ahLst/>
              <a:cxnLst/>
              <a:rect l="l" t="t" r="r" b="b"/>
              <a:pathLst>
                <a:path w="2497548" h="785017">
                  <a:moveTo>
                    <a:pt x="0" y="0"/>
                  </a:moveTo>
                  <a:lnTo>
                    <a:pt x="2497548" y="0"/>
                  </a:lnTo>
                  <a:lnTo>
                    <a:pt x="2497548" y="785017"/>
                  </a:lnTo>
                  <a:lnTo>
                    <a:pt x="0" y="7850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6842670" y="1947830"/>
            <a:ext cx="969138" cy="922937"/>
            <a:chOff x="0" y="0"/>
            <a:chExt cx="6350000" cy="6350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7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" name="Group 19"/>
          <p:cNvGrpSpPr/>
          <p:nvPr/>
        </p:nvGrpSpPr>
        <p:grpSpPr>
          <a:xfrm>
            <a:off x="6855753" y="2968068"/>
            <a:ext cx="969138" cy="922937"/>
            <a:chOff x="0" y="0"/>
            <a:chExt cx="6350000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436544" y="914164"/>
            <a:ext cx="1743521" cy="922937"/>
            <a:chOff x="7327239" y="1817344"/>
            <a:chExt cx="1743521" cy="922937"/>
          </a:xfrm>
        </p:grpSpPr>
        <p:grpSp>
          <p:nvGrpSpPr>
            <p:cNvPr id="10" name="Group 19"/>
            <p:cNvGrpSpPr/>
            <p:nvPr/>
          </p:nvGrpSpPr>
          <p:grpSpPr>
            <a:xfrm>
              <a:off x="7714431" y="1817344"/>
              <a:ext cx="969138" cy="922937"/>
              <a:chOff x="0" y="0"/>
              <a:chExt cx="6350000" cy="6350000"/>
            </a:xfrm>
            <a:solidFill>
              <a:srgbClr val="000091"/>
            </a:solidFill>
          </p:grpSpPr>
          <p:sp>
            <p:nvSpPr>
              <p:cNvPr id="11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7327239" y="2092527"/>
              <a:ext cx="1743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TextBox 31"/>
          <p:cNvSpPr txBox="1"/>
          <p:nvPr/>
        </p:nvSpPr>
        <p:spPr>
          <a:xfrm>
            <a:off x="886570" y="1013016"/>
            <a:ext cx="377995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defTabSz="457200"/>
            <a:r>
              <a:rPr lang="en-US" sz="2400" b="1" spc="46" dirty="0">
                <a:solidFill>
                  <a:schemeClr val="bg1"/>
                </a:solidFill>
              </a:rPr>
              <a:t>Une transition difficile </a:t>
            </a:r>
            <a:r>
              <a:rPr lang="en-US" sz="2400" b="1" spc="46" dirty="0" err="1">
                <a:solidFill>
                  <a:schemeClr val="bg1"/>
                </a:solidFill>
              </a:rPr>
              <a:t>mais</a:t>
            </a:r>
            <a:r>
              <a:rPr lang="en-US" sz="2400" b="1" spc="46" dirty="0">
                <a:solidFill>
                  <a:schemeClr val="bg1"/>
                </a:solidFill>
              </a:rPr>
              <a:t> </a:t>
            </a:r>
            <a:r>
              <a:rPr lang="en-US" sz="2400" b="1" spc="46" dirty="0" err="1">
                <a:solidFill>
                  <a:schemeClr val="bg1"/>
                </a:solidFill>
              </a:rPr>
              <a:t>nécessaire</a:t>
            </a:r>
            <a:endParaRPr lang="en-US" sz="2400" b="1" spc="46" dirty="0">
              <a:solidFill>
                <a:schemeClr val="bg1"/>
              </a:solidFill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881291" y="2033252"/>
            <a:ext cx="4067985" cy="73866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pPr defTabSz="457200"/>
            <a:r>
              <a:rPr lang="en-US" sz="2400" b="1" spc="46" dirty="0" err="1">
                <a:solidFill>
                  <a:schemeClr val="bg1"/>
                </a:solidFill>
              </a:rPr>
              <a:t>Une</a:t>
            </a:r>
            <a:r>
              <a:rPr lang="en-US" sz="2400" b="1" spc="46" dirty="0">
                <a:solidFill>
                  <a:schemeClr val="bg1"/>
                </a:solidFill>
              </a:rPr>
              <a:t> </a:t>
            </a:r>
            <a:r>
              <a:rPr lang="en-US" sz="2400" b="1" spc="46" dirty="0" err="1">
                <a:solidFill>
                  <a:schemeClr val="bg1"/>
                </a:solidFill>
              </a:rPr>
              <a:t>stratégie</a:t>
            </a:r>
            <a:r>
              <a:rPr lang="en-US" sz="2400" b="1" spc="46" dirty="0">
                <a:solidFill>
                  <a:schemeClr val="bg1"/>
                </a:solidFill>
              </a:rPr>
              <a:t> sans regret pour passer à </a:t>
            </a:r>
            <a:r>
              <a:rPr lang="en-US" sz="2400" b="1" spc="46" dirty="0" err="1">
                <a:solidFill>
                  <a:schemeClr val="bg1"/>
                </a:solidFill>
              </a:rPr>
              <a:t>l’acte</a:t>
            </a:r>
            <a:endParaRPr lang="en-US" sz="2400" b="1" spc="46" dirty="0">
              <a:solidFill>
                <a:schemeClr val="bg1"/>
              </a:solidFill>
            </a:endParaRPr>
          </a:p>
        </p:txBody>
      </p:sp>
      <p:sp>
        <p:nvSpPr>
          <p:cNvPr id="26" name="TextBox 31"/>
          <p:cNvSpPr txBox="1"/>
          <p:nvPr/>
        </p:nvSpPr>
        <p:spPr>
          <a:xfrm>
            <a:off x="881292" y="3060203"/>
            <a:ext cx="474952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/>
            <a:r>
              <a:rPr lang="en-US" sz="2400" b="1" spc="46" dirty="0">
                <a:solidFill>
                  <a:schemeClr val="bg1"/>
                </a:solidFill>
              </a:rPr>
              <a:t>Un leadership indispensable pour </a:t>
            </a:r>
            <a:r>
              <a:rPr lang="en-US" sz="2400" b="1" spc="46" dirty="0" err="1">
                <a:solidFill>
                  <a:schemeClr val="bg1"/>
                </a:solidFill>
              </a:rPr>
              <a:t>embarquer</a:t>
            </a:r>
            <a:r>
              <a:rPr lang="en-US" sz="2400" b="1" spc="46" dirty="0">
                <a:solidFill>
                  <a:schemeClr val="bg1"/>
                </a:solidFill>
              </a:rPr>
              <a:t> tout le monde</a:t>
            </a:r>
          </a:p>
        </p:txBody>
      </p:sp>
      <p:sp>
        <p:nvSpPr>
          <p:cNvPr id="28" name="Titre 9"/>
          <p:cNvSpPr>
            <a:spLocks noGrp="1"/>
          </p:cNvSpPr>
          <p:nvPr>
            <p:ph type="title"/>
          </p:nvPr>
        </p:nvSpPr>
        <p:spPr>
          <a:xfrm>
            <a:off x="1574751" y="132603"/>
            <a:ext cx="2339793" cy="720000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Conclusion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3AC7B4-6B6D-7504-F263-2080E587D7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7769707" y="138669"/>
            <a:ext cx="1210644" cy="11720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E8F38398-8BBD-A1B0-B61E-72341EB579FC}"/>
              </a:ext>
            </a:extLst>
          </p:cNvPr>
          <p:cNvSpPr txBox="1">
            <a:spLocks/>
          </p:cNvSpPr>
          <p:nvPr/>
        </p:nvSpPr>
        <p:spPr bwMode="gray">
          <a:xfrm>
            <a:off x="755576" y="4068205"/>
            <a:ext cx="7349084" cy="7255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Mobiliser, Fédérer, Engager</a:t>
            </a:r>
            <a:b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				……mais s’adapter !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6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313788-7540-BEE3-B836-357BDEE0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48E-2977-4D52-8E54-55E9C8BC3ADC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Image associée">
            <a:extLst>
              <a:ext uri="{FF2B5EF4-FFF2-40B4-BE49-F238E27FC236}">
                <a16:creationId xmlns:a16="http://schemas.microsoft.com/office/drawing/2014/main" id="{819738C1-C19F-B3C3-E27C-B78793186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"/>
          <a:stretch/>
        </p:blipFill>
        <p:spPr bwMode="auto">
          <a:xfrm>
            <a:off x="467544" y="1568878"/>
            <a:ext cx="3149543" cy="20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EAA9126-54E3-D28D-469A-AEA77ADCDB3C}"/>
              </a:ext>
            </a:extLst>
          </p:cNvPr>
          <p:cNvSpPr txBox="1">
            <a:spLocks/>
          </p:cNvSpPr>
          <p:nvPr/>
        </p:nvSpPr>
        <p:spPr>
          <a:xfrm>
            <a:off x="1403647" y="216023"/>
            <a:ext cx="7560840" cy="30644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rgbClr val="7390A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FR" sz="2000" b="1" dirty="0">
                <a:solidFill>
                  <a:srgbClr val="000091"/>
                </a:solidFill>
              </a:rPr>
              <a:t>Les 3 piliers du développement durable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455870-F300-BB28-CC60-69A522553A6A}"/>
              </a:ext>
            </a:extLst>
          </p:cNvPr>
          <p:cNvSpPr txBox="1"/>
          <p:nvPr/>
        </p:nvSpPr>
        <p:spPr>
          <a:xfrm>
            <a:off x="3617087" y="1289555"/>
            <a:ext cx="53474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Développement durable repose sur 3 piliers interdépendants</a:t>
            </a:r>
          </a:p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Economie, Social/Société, Environnement</a:t>
            </a:r>
          </a:p>
          <a:p>
            <a:pPr algn="ctr"/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piliers doivent être pris en compte simultanément dans toutes les décisions et actions pour assurer un avenir durable pour les générations futures</a:t>
            </a:r>
          </a:p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</a:t>
            </a:r>
          </a:p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Equilibre </a:t>
            </a:r>
          </a:p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développement économique / Respect de l’environnement, des sociétés et de l’individu</a:t>
            </a:r>
          </a:p>
          <a:p>
            <a:pPr algn="ctr"/>
            <a:endParaRPr lang="fr-FR" sz="1350" dirty="0">
              <a:solidFill>
                <a:srgbClr val="7390A1"/>
              </a:solidFill>
            </a:endParaRPr>
          </a:p>
          <a:p>
            <a:pPr algn="ctr"/>
            <a:endParaRPr lang="fr-FR" sz="1350" dirty="0">
              <a:solidFill>
                <a:srgbClr val="7390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2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4BBDB-1BF3-1049-AD98-E0ED5F6C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9338" y="4838443"/>
            <a:ext cx="648984" cy="218408"/>
          </a:xfrm>
        </p:spPr>
        <p:txBody>
          <a:bodyPr/>
          <a:lstStyle/>
          <a:p>
            <a:fld id="{0F86248E-2977-4D52-8E54-55E9C8BC3ADC}" type="slidenum">
              <a:rPr lang="fr-FR" smtClean="0"/>
              <a:t>3</a:t>
            </a:fld>
            <a:endParaRPr lang="fr-FR" dirty="0"/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881FBE86-7479-5047-B37A-7DDD5BF2549C}"/>
              </a:ext>
            </a:extLst>
          </p:cNvPr>
          <p:cNvSpPr txBox="1">
            <a:spLocks/>
          </p:cNvSpPr>
          <p:nvPr/>
        </p:nvSpPr>
        <p:spPr>
          <a:xfrm>
            <a:off x="1487373" y="115894"/>
            <a:ext cx="7542809" cy="30644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rgbClr val="7390A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FR" sz="2000" b="1" dirty="0">
                <a:solidFill>
                  <a:srgbClr val="000091"/>
                </a:solidFill>
              </a:rPr>
              <a:t>Déséquilibre entre les 3 piliers du développement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47B92B-1B4C-FD90-3B45-626B6CB4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01" y="2779183"/>
            <a:ext cx="1806349" cy="185492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C1E389D-6492-8F31-1894-72F4B159ADAB}"/>
              </a:ext>
            </a:extLst>
          </p:cNvPr>
          <p:cNvSpPr txBox="1"/>
          <p:nvPr/>
        </p:nvSpPr>
        <p:spPr>
          <a:xfrm>
            <a:off x="5895574" y="2103220"/>
            <a:ext cx="2265590" cy="542456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7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des activités humaines</a:t>
            </a:r>
          </a:p>
          <a:p>
            <a:pPr algn="ctr"/>
            <a:r>
              <a:rPr lang="fr-FR" sz="975" dirty="0">
                <a:latin typeface="Arial" panose="020B0604020202020204" pitchFamily="34" charset="0"/>
                <a:cs typeface="Arial" panose="020B0604020202020204" pitchFamily="34" charset="0"/>
              </a:rPr>
              <a:t>Industrie, Agriculture, Urbanisation…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69F50B-462C-904D-682C-08DAD7F6DA41}"/>
              </a:ext>
            </a:extLst>
          </p:cNvPr>
          <p:cNvSpPr txBox="1"/>
          <p:nvPr/>
        </p:nvSpPr>
        <p:spPr>
          <a:xfrm>
            <a:off x="1028215" y="3301338"/>
            <a:ext cx="2247641" cy="1142620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7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Détérioration de l’environnement</a:t>
            </a:r>
          </a:p>
          <a:p>
            <a:pPr algn="ctr"/>
            <a:r>
              <a:rPr lang="fr-FR" sz="975" dirty="0">
                <a:latin typeface="Arial" panose="020B0604020202020204" pitchFamily="34" charset="0"/>
                <a:cs typeface="Arial" panose="020B0604020202020204" pitchFamily="34" charset="0"/>
              </a:rPr>
              <a:t>- Pollutions air, sol, eau</a:t>
            </a:r>
          </a:p>
          <a:p>
            <a:pPr algn="ctr"/>
            <a:r>
              <a:rPr lang="fr-FR" sz="975" dirty="0">
                <a:latin typeface="Arial" panose="020B0604020202020204" pitchFamily="34" charset="0"/>
                <a:cs typeface="Arial" panose="020B0604020202020204" pitchFamily="34" charset="0"/>
              </a:rPr>
              <a:t>- Epuisement des ressources…</a:t>
            </a:r>
          </a:p>
          <a:p>
            <a:pPr marL="214318" indent="-214318" algn="ctr">
              <a:buFontTx/>
              <a:buChar char="-"/>
            </a:pPr>
            <a:r>
              <a:rPr lang="fr-FR" sz="975" dirty="0">
                <a:latin typeface="Arial" panose="020B0604020202020204" pitchFamily="34" charset="0"/>
                <a:cs typeface="Arial" panose="020B0604020202020204" pitchFamily="34" charset="0"/>
              </a:rPr>
              <a:t>Destruction et fragmentation des milieux naturels = Perte Biodiversité</a:t>
            </a:r>
          </a:p>
          <a:p>
            <a:pPr algn="ctr"/>
            <a:r>
              <a:rPr lang="fr-FR" sz="975" dirty="0">
                <a:latin typeface="Arial" panose="020B0604020202020204" pitchFamily="34" charset="0"/>
                <a:cs typeface="Arial" panose="020B0604020202020204" pitchFamily="34" charset="0"/>
              </a:rPr>
              <a:t>- Changement climatique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AD2F27-2BA8-D526-52B8-503A664F975B}"/>
              </a:ext>
            </a:extLst>
          </p:cNvPr>
          <p:cNvSpPr txBox="1"/>
          <p:nvPr/>
        </p:nvSpPr>
        <p:spPr>
          <a:xfrm>
            <a:off x="5882406" y="3245770"/>
            <a:ext cx="2278760" cy="992579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7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Contraintes</a:t>
            </a:r>
          </a:p>
          <a:p>
            <a:pPr algn="ctr"/>
            <a:r>
              <a:rPr lang="fr-FR" sz="975" dirty="0">
                <a:latin typeface="Arial" panose="020B0604020202020204" pitchFamily="34" charset="0"/>
                <a:cs typeface="Arial" panose="020B0604020202020204" pitchFamily="34" charset="0"/>
              </a:rPr>
              <a:t>- Surexploitation des ressources naturels (sol, sous-sol, eau, forêt…)</a:t>
            </a:r>
          </a:p>
          <a:p>
            <a:pPr algn="ctr"/>
            <a:r>
              <a:rPr lang="fr-FR" sz="975" dirty="0">
                <a:latin typeface="Arial" panose="020B0604020202020204" pitchFamily="34" charset="0"/>
                <a:cs typeface="Arial" panose="020B0604020202020204" pitchFamily="34" charset="0"/>
              </a:rPr>
              <a:t>- Accroissement des déchets, rejets, émissions de gaz à effets de serre…</a:t>
            </a:r>
          </a:p>
          <a:p>
            <a:pPr algn="ctr"/>
            <a:r>
              <a:rPr lang="fr-FR" sz="975" dirty="0">
                <a:latin typeface="Arial" panose="020B0604020202020204" pitchFamily="34" charset="0"/>
                <a:cs typeface="Arial" panose="020B0604020202020204" pitchFamily="34" charset="0"/>
              </a:rPr>
              <a:t>- Etalement urbain et bétonisation 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8079A27-A2E1-8341-65F4-AD340042E7E3}"/>
              </a:ext>
            </a:extLst>
          </p:cNvPr>
          <p:cNvSpPr txBox="1"/>
          <p:nvPr/>
        </p:nvSpPr>
        <p:spPr>
          <a:xfrm>
            <a:off x="1021984" y="1805153"/>
            <a:ext cx="2214338" cy="1292662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7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Menace l’équilibre de l’environnement, des sociétés, et de l’économie</a:t>
            </a:r>
          </a:p>
          <a:p>
            <a:pPr algn="ctr"/>
            <a:r>
              <a:rPr lang="fr-FR" sz="975" dirty="0">
                <a:latin typeface="Arial" panose="020B0604020202020204" pitchFamily="34" charset="0"/>
                <a:cs typeface="Arial" panose="020B0604020202020204" pitchFamily="34" charset="0"/>
              </a:rPr>
              <a:t>- Menace la contribution de la nature aux populations = vitales pour l’existence et bonne qualité de vie</a:t>
            </a:r>
          </a:p>
          <a:p>
            <a:pPr algn="ctr"/>
            <a:r>
              <a:rPr lang="fr-FR" sz="975" dirty="0">
                <a:latin typeface="Arial" panose="020B0604020202020204" pitchFamily="34" charset="0"/>
                <a:cs typeface="Arial" panose="020B0604020202020204" pitchFamily="34" charset="0"/>
              </a:rPr>
              <a:t>- Augmente les inégalités sociales</a:t>
            </a:r>
          </a:p>
          <a:p>
            <a:pPr algn="ctr"/>
            <a:r>
              <a:rPr lang="fr-FR" sz="975" dirty="0">
                <a:latin typeface="Arial" panose="020B0604020202020204" pitchFamily="34" charset="0"/>
                <a:cs typeface="Arial" panose="020B0604020202020204" pitchFamily="34" charset="0"/>
              </a:rPr>
              <a:t>→ Source de tension et de conflits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244BB8-37D4-3FA8-4E8E-A53C8845C9AB}"/>
              </a:ext>
            </a:extLst>
          </p:cNvPr>
          <p:cNvSpPr txBox="1"/>
          <p:nvPr/>
        </p:nvSpPr>
        <p:spPr>
          <a:xfrm>
            <a:off x="4238285" y="4494860"/>
            <a:ext cx="1206273" cy="31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31" dirty="0"/>
              <a:t>©</a:t>
            </a:r>
            <a:r>
              <a:rPr lang="fr-FR" sz="731" dirty="0">
                <a:solidFill>
                  <a:schemeClr val="bg1"/>
                </a:solidFill>
              </a:rPr>
              <a:t>SVTcombe73.wwebly.com</a:t>
            </a:r>
          </a:p>
        </p:txBody>
      </p:sp>
      <p:sp>
        <p:nvSpPr>
          <p:cNvPr id="15" name="Flèche droite à entaille 14">
            <a:extLst>
              <a:ext uri="{FF2B5EF4-FFF2-40B4-BE49-F238E27FC236}">
                <a16:creationId xmlns:a16="http://schemas.microsoft.com/office/drawing/2014/main" id="{ACF4C8D4-C388-4C53-8858-CFB2EC0A6E4F}"/>
              </a:ext>
            </a:extLst>
          </p:cNvPr>
          <p:cNvSpPr/>
          <p:nvPr/>
        </p:nvSpPr>
        <p:spPr>
          <a:xfrm rot="5400000">
            <a:off x="5522167" y="1976354"/>
            <a:ext cx="314369" cy="1268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7"/>
          </a:p>
        </p:txBody>
      </p:sp>
      <p:sp>
        <p:nvSpPr>
          <p:cNvPr id="16" name="Flèche droite à entaille 15">
            <a:extLst>
              <a:ext uri="{FF2B5EF4-FFF2-40B4-BE49-F238E27FC236}">
                <a16:creationId xmlns:a16="http://schemas.microsoft.com/office/drawing/2014/main" id="{8153B37E-E771-2C2D-118D-B9319B4F42B6}"/>
              </a:ext>
            </a:extLst>
          </p:cNvPr>
          <p:cNvSpPr/>
          <p:nvPr/>
        </p:nvSpPr>
        <p:spPr>
          <a:xfrm rot="16200000">
            <a:off x="1981805" y="3141728"/>
            <a:ext cx="191262" cy="10343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7"/>
          </a:p>
        </p:txBody>
      </p:sp>
      <p:sp>
        <p:nvSpPr>
          <p:cNvPr id="17" name="Flèche droite à entaille 16">
            <a:extLst>
              <a:ext uri="{FF2B5EF4-FFF2-40B4-BE49-F238E27FC236}">
                <a16:creationId xmlns:a16="http://schemas.microsoft.com/office/drawing/2014/main" id="{FD8CB36E-11A1-0D8A-01DA-BD1C07ACD6FC}"/>
              </a:ext>
            </a:extLst>
          </p:cNvPr>
          <p:cNvSpPr/>
          <p:nvPr/>
        </p:nvSpPr>
        <p:spPr>
          <a:xfrm rot="10800000">
            <a:off x="3351475" y="3679539"/>
            <a:ext cx="353708" cy="135530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7"/>
          </a:p>
        </p:txBody>
      </p:sp>
      <p:sp>
        <p:nvSpPr>
          <p:cNvPr id="18" name="Flèche droite à entaille 17">
            <a:extLst>
              <a:ext uri="{FF2B5EF4-FFF2-40B4-BE49-F238E27FC236}">
                <a16:creationId xmlns:a16="http://schemas.microsoft.com/office/drawing/2014/main" id="{197C9F71-1FDE-03B3-8882-1DB3A8A10689}"/>
              </a:ext>
            </a:extLst>
          </p:cNvPr>
          <p:cNvSpPr/>
          <p:nvPr/>
        </p:nvSpPr>
        <p:spPr>
          <a:xfrm rot="10800000">
            <a:off x="5565450" y="3679537"/>
            <a:ext cx="316954" cy="156420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7"/>
          </a:p>
        </p:txBody>
      </p:sp>
      <p:pic>
        <p:nvPicPr>
          <p:cNvPr id="19" name="Picture 2" descr="Image associée">
            <a:extLst>
              <a:ext uri="{FF2B5EF4-FFF2-40B4-BE49-F238E27FC236}">
                <a16:creationId xmlns:a16="http://schemas.microsoft.com/office/drawing/2014/main" id="{560EFDBC-D002-2FA5-C9A9-BD6325631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"/>
          <a:stretch/>
        </p:blipFill>
        <p:spPr bwMode="auto">
          <a:xfrm>
            <a:off x="3319613" y="694523"/>
            <a:ext cx="2453522" cy="15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2368B312-CC26-6FCB-FBB3-AC51F56D9522}"/>
              </a:ext>
            </a:extLst>
          </p:cNvPr>
          <p:cNvSpPr/>
          <p:nvPr/>
        </p:nvSpPr>
        <p:spPr>
          <a:xfrm>
            <a:off x="4592738" y="442109"/>
            <a:ext cx="1948081" cy="1251620"/>
          </a:xfrm>
          <a:prstGeom prst="ellipse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4" name="Flèche droite à entaille 23">
            <a:extLst>
              <a:ext uri="{FF2B5EF4-FFF2-40B4-BE49-F238E27FC236}">
                <a16:creationId xmlns:a16="http://schemas.microsoft.com/office/drawing/2014/main" id="{394CB7C0-8626-54CC-38E0-4A51E469B088}"/>
              </a:ext>
            </a:extLst>
          </p:cNvPr>
          <p:cNvSpPr/>
          <p:nvPr/>
        </p:nvSpPr>
        <p:spPr>
          <a:xfrm>
            <a:off x="5547064" y="1149433"/>
            <a:ext cx="478487" cy="131579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7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FAC34FB-62DF-0DC9-5D1F-A94EF1045CF4}"/>
              </a:ext>
            </a:extLst>
          </p:cNvPr>
          <p:cNvSpPr txBox="1"/>
          <p:nvPr/>
        </p:nvSpPr>
        <p:spPr>
          <a:xfrm>
            <a:off x="5402721" y="634516"/>
            <a:ext cx="876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Economie</a:t>
            </a:r>
          </a:p>
        </p:txBody>
      </p:sp>
      <p:sp>
        <p:nvSpPr>
          <p:cNvPr id="26" name="Flèche droite à entaille 25">
            <a:extLst>
              <a:ext uri="{FF2B5EF4-FFF2-40B4-BE49-F238E27FC236}">
                <a16:creationId xmlns:a16="http://schemas.microsoft.com/office/drawing/2014/main" id="{D9EA391E-8FDA-1B2B-C261-6CFE3E0BE57B}"/>
              </a:ext>
            </a:extLst>
          </p:cNvPr>
          <p:cNvSpPr/>
          <p:nvPr/>
        </p:nvSpPr>
        <p:spPr>
          <a:xfrm rot="5400000">
            <a:off x="6812713" y="2880838"/>
            <a:ext cx="465623" cy="145513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7"/>
          </a:p>
        </p:txBody>
      </p:sp>
      <p:sp>
        <p:nvSpPr>
          <p:cNvPr id="27" name="Virage 26">
            <a:extLst>
              <a:ext uri="{FF2B5EF4-FFF2-40B4-BE49-F238E27FC236}">
                <a16:creationId xmlns:a16="http://schemas.microsoft.com/office/drawing/2014/main" id="{AC8691C1-D652-85E1-8642-8FC397B0FF6D}"/>
              </a:ext>
            </a:extLst>
          </p:cNvPr>
          <p:cNvSpPr/>
          <p:nvPr/>
        </p:nvSpPr>
        <p:spPr>
          <a:xfrm rot="5400000">
            <a:off x="6564260" y="1425459"/>
            <a:ext cx="709682" cy="449457"/>
          </a:xfrm>
          <a:prstGeom prst="bentArrow">
            <a:avLst>
              <a:gd name="adj1" fmla="val 27718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9" name="Virage 28">
            <a:extLst>
              <a:ext uri="{FF2B5EF4-FFF2-40B4-BE49-F238E27FC236}">
                <a16:creationId xmlns:a16="http://schemas.microsoft.com/office/drawing/2014/main" id="{45D3EAE6-8CEF-50CE-12B2-EC81BF9C9CF5}"/>
              </a:ext>
            </a:extLst>
          </p:cNvPr>
          <p:cNvSpPr/>
          <p:nvPr/>
        </p:nvSpPr>
        <p:spPr>
          <a:xfrm>
            <a:off x="1998523" y="1327812"/>
            <a:ext cx="1136585" cy="439618"/>
          </a:xfrm>
          <a:prstGeom prst="bentArrow">
            <a:avLst>
              <a:gd name="adj1" fmla="val 27718"/>
              <a:gd name="adj2" fmla="val 25000"/>
              <a:gd name="adj3" fmla="val 25000"/>
              <a:gd name="adj4" fmla="val 4375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FA9C031-66B2-86E0-B803-7EE470900BF7}"/>
              </a:ext>
            </a:extLst>
          </p:cNvPr>
          <p:cNvSpPr/>
          <p:nvPr/>
        </p:nvSpPr>
        <p:spPr>
          <a:xfrm>
            <a:off x="3491911" y="485476"/>
            <a:ext cx="1514054" cy="970199"/>
          </a:xfrm>
          <a:prstGeom prst="ellipse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8ABB00-5694-1F80-7C74-0668C907EED3}"/>
              </a:ext>
            </a:extLst>
          </p:cNvPr>
          <p:cNvSpPr txBox="1"/>
          <p:nvPr/>
        </p:nvSpPr>
        <p:spPr>
          <a:xfrm>
            <a:off x="3759100" y="485476"/>
            <a:ext cx="76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Société</a:t>
            </a:r>
          </a:p>
        </p:txBody>
      </p:sp>
    </p:spTree>
    <p:extLst>
      <p:ext uri="{BB962C8B-B14F-4D97-AF65-F5344CB8AC3E}">
        <p14:creationId xmlns:p14="http://schemas.microsoft.com/office/powerpoint/2010/main" val="427020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1E1FB29-CBF6-BE53-9A13-2CDE6F35807F}"/>
              </a:ext>
            </a:extLst>
          </p:cNvPr>
          <p:cNvSpPr txBox="1"/>
          <p:nvPr/>
        </p:nvSpPr>
        <p:spPr>
          <a:xfrm>
            <a:off x="862013" y="1013631"/>
            <a:ext cx="74580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7390A1"/>
                </a:solidFill>
              </a:rPr>
              <a:t>La transition écologique </a:t>
            </a:r>
          </a:p>
          <a:p>
            <a:pPr algn="ctr"/>
            <a:r>
              <a:rPr lang="fr-FR" dirty="0">
                <a:solidFill>
                  <a:srgbClr val="3A3A3A"/>
                </a:solidFill>
              </a:rPr>
              <a:t>=</a:t>
            </a:r>
          </a:p>
          <a:p>
            <a:pPr algn="ctr"/>
            <a:r>
              <a:rPr lang="fr-FR" dirty="0">
                <a:solidFill>
                  <a:srgbClr val="7390A1"/>
                </a:solidFill>
              </a:rPr>
              <a:t>Une évolution vers un nouveau modèle économique et social </a:t>
            </a:r>
          </a:p>
          <a:p>
            <a:pPr algn="ctr"/>
            <a:r>
              <a:rPr lang="fr-FR" dirty="0">
                <a:solidFill>
                  <a:srgbClr val="7390A1"/>
                </a:solidFill>
              </a:rPr>
              <a:t>Un modèle de développement durable </a:t>
            </a:r>
          </a:p>
          <a:p>
            <a:pPr algn="ctr"/>
            <a:r>
              <a:rPr lang="fr-FR" dirty="0">
                <a:solidFill>
                  <a:srgbClr val="3A3A3A"/>
                </a:solidFill>
              </a:rPr>
              <a:t>qui renouvelle nos façons </a:t>
            </a:r>
          </a:p>
          <a:p>
            <a:pPr algn="ctr"/>
            <a:r>
              <a:rPr lang="fr-FR" dirty="0">
                <a:solidFill>
                  <a:srgbClr val="3A3A3A"/>
                </a:solidFill>
              </a:rPr>
              <a:t>de consommer, de produire, de travailler, de vivre ensemble </a:t>
            </a:r>
          </a:p>
          <a:p>
            <a:pPr algn="ctr"/>
            <a:r>
              <a:rPr lang="fr-FR" dirty="0">
                <a:solidFill>
                  <a:srgbClr val="3A3A3A"/>
                </a:solidFill>
              </a:rPr>
              <a:t>⬇️</a:t>
            </a:r>
          </a:p>
          <a:p>
            <a:pPr algn="ctr"/>
            <a:r>
              <a:rPr lang="fr-FR" dirty="0">
                <a:solidFill>
                  <a:srgbClr val="7390A1"/>
                </a:solidFill>
              </a:rPr>
              <a:t>Pour répondre aux grands enjeux environnementaux</a:t>
            </a:r>
            <a:r>
              <a:rPr lang="fr-FR" dirty="0">
                <a:solidFill>
                  <a:srgbClr val="3A3A3A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rgbClr val="3A3A3A"/>
                </a:solidFill>
              </a:rPr>
              <a:t>changement climatique, rareté des ressources, </a:t>
            </a:r>
          </a:p>
          <a:p>
            <a:pPr algn="ctr"/>
            <a:r>
              <a:rPr lang="fr-FR" dirty="0">
                <a:solidFill>
                  <a:srgbClr val="3A3A3A"/>
                </a:solidFill>
              </a:rPr>
              <a:t>perte accélérée de la biodiversité </a:t>
            </a:r>
          </a:p>
          <a:p>
            <a:pPr algn="ctr"/>
            <a:r>
              <a:rPr lang="fr-FR" dirty="0">
                <a:solidFill>
                  <a:srgbClr val="3A3A3A"/>
                </a:solidFill>
              </a:rPr>
              <a:t>multiplication des risques sanitaires, environnementaux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047DE01-AB13-7022-8E37-95F851B6C67B}"/>
              </a:ext>
            </a:extLst>
          </p:cNvPr>
          <p:cNvSpPr txBox="1">
            <a:spLocks/>
          </p:cNvSpPr>
          <p:nvPr/>
        </p:nvSpPr>
        <p:spPr>
          <a:xfrm>
            <a:off x="1680314" y="215535"/>
            <a:ext cx="5297995" cy="30644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rgbClr val="7390A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FR" sz="2000" b="1" dirty="0">
                <a:solidFill>
                  <a:srgbClr val="000091"/>
                </a:solidFill>
              </a:rPr>
              <a:t>Transition écologique : objectif</a:t>
            </a:r>
          </a:p>
        </p:txBody>
      </p:sp>
      <p:pic>
        <p:nvPicPr>
          <p:cNvPr id="8" name="Picture 2" descr="Comment utiliser la prospective pour planifier la transition écologique de  son territoire? | idealCO">
            <a:extLst>
              <a:ext uri="{FF2B5EF4-FFF2-40B4-BE49-F238E27FC236}">
                <a16:creationId xmlns:a16="http://schemas.microsoft.com/office/drawing/2014/main" id="{DBADB892-A861-81BA-323D-17F0E2E3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4" y="758346"/>
            <a:ext cx="1221355" cy="9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ment utiliser la prospective pour planifier la transition écologique de  son territoire? | idealCO">
            <a:extLst>
              <a:ext uri="{FF2B5EF4-FFF2-40B4-BE49-F238E27FC236}">
                <a16:creationId xmlns:a16="http://schemas.microsoft.com/office/drawing/2014/main" id="{9D391E1E-488A-447C-A9F7-2D5248DD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762870"/>
            <a:ext cx="1314495" cy="102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ment utiliser la prospective pour planifier la transition écologique de  son territoire? | idealCO">
            <a:extLst>
              <a:ext uri="{FF2B5EF4-FFF2-40B4-BE49-F238E27FC236}">
                <a16:creationId xmlns:a16="http://schemas.microsoft.com/office/drawing/2014/main" id="{DD49E891-90AC-C086-9306-0B2BDF420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3" y="3651870"/>
            <a:ext cx="1474355" cy="114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ment utiliser la prospective pour planifier la transition écologique de  son territoire? | idealCO">
            <a:extLst>
              <a:ext uri="{FF2B5EF4-FFF2-40B4-BE49-F238E27FC236}">
                <a16:creationId xmlns:a16="http://schemas.microsoft.com/office/drawing/2014/main" id="{00E88233-91CC-C3AC-2D44-526DF666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3" y="3891225"/>
            <a:ext cx="1314496" cy="10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08A7E12E-84F6-9A63-79A9-C372472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762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>
            <a:extLst>
              <a:ext uri="{FF2B5EF4-FFF2-40B4-BE49-F238E27FC236}">
                <a16:creationId xmlns:a16="http://schemas.microsoft.com/office/drawing/2014/main" id="{153D1F35-07AD-CC4D-B9B2-5193D5F37D92}"/>
              </a:ext>
            </a:extLst>
          </p:cNvPr>
          <p:cNvSpPr txBox="1">
            <a:spLocks/>
          </p:cNvSpPr>
          <p:nvPr/>
        </p:nvSpPr>
        <p:spPr>
          <a:xfrm>
            <a:off x="1547664" y="183153"/>
            <a:ext cx="6535061" cy="35095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rgbClr val="7390A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fr-FR" sz="2000" b="1" dirty="0">
                <a:solidFill>
                  <a:srgbClr val="000091"/>
                </a:solidFill>
              </a:rPr>
              <a:t>Agenda 2030 : ODD des Nations Unies</a:t>
            </a:r>
          </a:p>
        </p:txBody>
      </p:sp>
      <p:pic>
        <p:nvPicPr>
          <p:cNvPr id="1026" name="Picture 2" descr="Les Etats membres de l'ONU adoptent un nouveau programme de développement  audacieux - Développement durable">
            <a:extLst>
              <a:ext uri="{FF2B5EF4-FFF2-40B4-BE49-F238E27FC236}">
                <a16:creationId xmlns:a16="http://schemas.microsoft.com/office/drawing/2014/main" id="{0E2F1554-D431-DD9F-8E01-1C637B05C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8"/>
          <a:stretch/>
        </p:blipFill>
        <p:spPr bwMode="auto">
          <a:xfrm>
            <a:off x="171450" y="944276"/>
            <a:ext cx="5181600" cy="26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9AE4B2C-C685-2B12-B43A-6EF6ED6C7DE8}"/>
              </a:ext>
            </a:extLst>
          </p:cNvPr>
          <p:cNvSpPr txBox="1"/>
          <p:nvPr/>
        </p:nvSpPr>
        <p:spPr>
          <a:xfrm>
            <a:off x="5400675" y="1112972"/>
            <a:ext cx="3505200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8" indent="-21431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336699"/>
                </a:solidFill>
              </a:rPr>
              <a:t>17 ODD avec 232 indicateurs/cibles pour suivre les progrès accomplis</a:t>
            </a:r>
          </a:p>
          <a:p>
            <a:pPr marL="214318" indent="-21431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336699"/>
                </a:solidFill>
              </a:rPr>
              <a:t>ODD et indicateurs définis pour les états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2A0EB-F647-F318-03CD-4D92F1FE41F5}"/>
              </a:ext>
            </a:extLst>
          </p:cNvPr>
          <p:cNvSpPr/>
          <p:nvPr/>
        </p:nvSpPr>
        <p:spPr>
          <a:xfrm>
            <a:off x="5400675" y="2083446"/>
            <a:ext cx="3657600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fr-FR" sz="1200" dirty="0">
                <a:solidFill>
                  <a:srgbClr val="C00000"/>
                </a:solidFill>
              </a:rPr>
              <a:t>ODD doivent être envisagés en interconnexion</a:t>
            </a:r>
          </a:p>
          <a:p>
            <a:pPr>
              <a:spcBef>
                <a:spcPts val="450"/>
              </a:spcBef>
            </a:pPr>
            <a:r>
              <a:rPr lang="fr-FR" sz="1200" dirty="0">
                <a:solidFill>
                  <a:srgbClr val="C00000"/>
                </a:solidFill>
              </a:rPr>
              <a:t>et certains ODD ont plus de poids que d’autres en termes d’influences/impacts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4C912-53E0-3121-8507-293DBC954FD9}"/>
              </a:ext>
            </a:extLst>
          </p:cNvPr>
          <p:cNvSpPr/>
          <p:nvPr/>
        </p:nvSpPr>
        <p:spPr>
          <a:xfrm>
            <a:off x="171450" y="2664760"/>
            <a:ext cx="828203" cy="837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8E0F1-BFCF-F3B7-94E4-34B91EFD2B12}"/>
              </a:ext>
            </a:extLst>
          </p:cNvPr>
          <p:cNvSpPr/>
          <p:nvPr/>
        </p:nvSpPr>
        <p:spPr>
          <a:xfrm>
            <a:off x="1047277" y="2664760"/>
            <a:ext cx="1705448" cy="837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7543711-2CB4-C6F3-2411-53180BFB4AFF}"/>
              </a:ext>
            </a:extLst>
          </p:cNvPr>
          <p:cNvSpPr txBox="1">
            <a:spLocks/>
          </p:cNvSpPr>
          <p:nvPr/>
        </p:nvSpPr>
        <p:spPr>
          <a:xfrm>
            <a:off x="85724" y="3694252"/>
            <a:ext cx="8972551" cy="10028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742969" rtl="0" eaLnBrk="1" latinLnBrk="0" hangingPunct="1">
              <a:lnSpc>
                <a:spcPct val="90000"/>
              </a:lnSpc>
              <a:spcBef>
                <a:spcPts val="813"/>
              </a:spcBef>
              <a:buFont typeface="Wingdings" panose="05000000000000000000" pitchFamily="2" charset="2"/>
              <a:buNone/>
              <a:defRPr sz="1950" kern="1200">
                <a:solidFill>
                  <a:srgbClr val="7390A1"/>
                </a:solidFill>
                <a:latin typeface="+mj-lt"/>
                <a:ea typeface="+mn-ea"/>
                <a:cs typeface="+mn-cs"/>
              </a:defRPr>
            </a:lvl1pPr>
            <a:lvl2pPr marL="371484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Wingdings" panose="05000000000000000000" pitchFamily="2" charset="2"/>
              <a:buNone/>
              <a:defRPr sz="1625" kern="1200">
                <a:solidFill>
                  <a:srgbClr val="7390A1"/>
                </a:solidFill>
                <a:latin typeface="+mj-lt"/>
                <a:ea typeface="+mn-ea"/>
                <a:cs typeface="+mn-cs"/>
              </a:defRPr>
            </a:lvl2pPr>
            <a:lvl3pPr marL="742969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Wingdings" panose="05000000000000000000" pitchFamily="2" charset="2"/>
              <a:buNone/>
              <a:defRPr sz="1463" kern="1200">
                <a:solidFill>
                  <a:srgbClr val="7390A1"/>
                </a:solidFill>
                <a:latin typeface="+mj-lt"/>
                <a:ea typeface="+mn-ea"/>
                <a:cs typeface="+mn-cs"/>
              </a:defRPr>
            </a:lvl3pPr>
            <a:lvl4pPr marL="1114453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Wingdings" panose="05000000000000000000" pitchFamily="2" charset="2"/>
              <a:buNone/>
              <a:defRPr sz="1300" kern="1200">
                <a:solidFill>
                  <a:srgbClr val="7390A1"/>
                </a:solidFill>
                <a:latin typeface="+mj-lt"/>
                <a:ea typeface="+mn-ea"/>
                <a:cs typeface="+mn-cs"/>
              </a:defRPr>
            </a:lvl4pPr>
            <a:lvl5pPr marL="1485937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Wingdings" panose="05000000000000000000" pitchFamily="2" charset="2"/>
              <a:buNone/>
              <a:defRPr sz="1300" kern="1200">
                <a:solidFill>
                  <a:srgbClr val="7390A1"/>
                </a:solidFill>
                <a:latin typeface="+mj-lt"/>
                <a:ea typeface="+mn-ea"/>
                <a:cs typeface="+mn-cs"/>
              </a:defRPr>
            </a:lvl5pPr>
            <a:lvl6pPr marL="1857421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06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90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74" indent="0" algn="ctr" defTabSz="742969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450"/>
              </a:spcBef>
            </a:pPr>
            <a:r>
              <a:rPr lang="fr-FR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ODD 13 Changement climatique a une influence sur l’ensemble des ODD, dépend des ODD liés à l’activité humaine, dont ODD 7 Energie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</a:pPr>
            <a:r>
              <a:rPr lang="fr-FR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ODD 14 et 15 Biodiversité : dépend ODD 13 et de l’impact humain ; a des impacts sur ODD 2 Faim et ODD 3 Santé et Bien être</a:t>
            </a:r>
          </a:p>
          <a:p>
            <a:pPr algn="just">
              <a:lnSpc>
                <a:spcPct val="100000"/>
              </a:lnSpc>
              <a:spcBef>
                <a:spcPts val="450"/>
              </a:spcBef>
            </a:pPr>
            <a:r>
              <a:rPr lang="fr-FR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ODD 4 : Education de qualité = formation à ces enjeux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855F7-E76F-9345-27D6-A7E548A56C9E}"/>
              </a:ext>
            </a:extLst>
          </p:cNvPr>
          <p:cNvSpPr/>
          <p:nvPr/>
        </p:nvSpPr>
        <p:spPr>
          <a:xfrm>
            <a:off x="2762251" y="947816"/>
            <a:ext cx="828203" cy="837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57351B45-3266-0332-2969-CA86BA544A8B}"/>
              </a:ext>
            </a:extLst>
          </p:cNvPr>
          <p:cNvSpPr txBox="1">
            <a:spLocks/>
          </p:cNvSpPr>
          <p:nvPr/>
        </p:nvSpPr>
        <p:spPr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3122C9-A0B9-462F-8757-0847AD287B63}" type="slidenum">
              <a:rPr lang="fr-FR" sz="800" smtClean="0"/>
              <a:pPr algn="r"/>
              <a:t>5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660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3"/>
          <p:cNvSpPr/>
          <p:nvPr/>
        </p:nvSpPr>
        <p:spPr>
          <a:xfrm>
            <a:off x="5884337" y="1612265"/>
            <a:ext cx="1754587" cy="274009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fr-FR"/>
          </a:p>
        </p:txBody>
      </p:sp>
      <p:sp>
        <p:nvSpPr>
          <p:cNvPr id="28" name="AutoShape 3"/>
          <p:cNvSpPr/>
          <p:nvPr/>
        </p:nvSpPr>
        <p:spPr>
          <a:xfrm>
            <a:off x="3726707" y="1606821"/>
            <a:ext cx="1828977" cy="27400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7" name="AutoShape 3"/>
          <p:cNvSpPr/>
          <p:nvPr/>
        </p:nvSpPr>
        <p:spPr>
          <a:xfrm>
            <a:off x="1675368" y="1606820"/>
            <a:ext cx="1802279" cy="2740094"/>
          </a:xfrm>
          <a:prstGeom prst="rect">
            <a:avLst/>
          </a:prstGeom>
          <a:solidFill>
            <a:srgbClr val="000091"/>
          </a:solidFill>
        </p:spPr>
        <p:txBody>
          <a:bodyPr/>
          <a:lstStyle/>
          <a:p>
            <a:endParaRPr lang="fr-FR"/>
          </a:p>
        </p:txBody>
      </p:sp>
      <p:sp>
        <p:nvSpPr>
          <p:cNvPr id="24" name="AutoShape 3"/>
          <p:cNvSpPr/>
          <p:nvPr/>
        </p:nvSpPr>
        <p:spPr>
          <a:xfrm>
            <a:off x="4844410" y="3336748"/>
            <a:ext cx="1796033" cy="101561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fr-FR"/>
          </a:p>
        </p:txBody>
      </p:sp>
      <p:sp>
        <p:nvSpPr>
          <p:cNvPr id="23" name="AutoShape 3"/>
          <p:cNvSpPr/>
          <p:nvPr/>
        </p:nvSpPr>
        <p:spPr>
          <a:xfrm>
            <a:off x="2718479" y="3460708"/>
            <a:ext cx="1822688" cy="886207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fr-FR"/>
          </a:p>
        </p:txBody>
      </p:sp>
      <p:sp>
        <p:nvSpPr>
          <p:cNvPr id="22" name="AutoShape 3"/>
          <p:cNvSpPr/>
          <p:nvPr/>
        </p:nvSpPr>
        <p:spPr>
          <a:xfrm>
            <a:off x="640080" y="3283843"/>
            <a:ext cx="1807273" cy="106307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484736" y="172950"/>
            <a:ext cx="5184576" cy="363213"/>
          </a:xfrm>
        </p:spPr>
        <p:txBody>
          <a:bodyPr/>
          <a:lstStyle/>
          <a:p>
            <a:r>
              <a:rPr lang="fr-FR" sz="2000" dirty="0">
                <a:solidFill>
                  <a:srgbClr val="000091"/>
                </a:solidFill>
              </a:rPr>
              <a:t>Les engagements à tenir pour la France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40443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8" name="Freeform 10"/>
          <p:cNvSpPr/>
          <p:nvPr/>
        </p:nvSpPr>
        <p:spPr>
          <a:xfrm>
            <a:off x="636141" y="2510434"/>
            <a:ext cx="1822040" cy="1694234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64163" y="2879901"/>
            <a:ext cx="1743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fr-FR" sz="2000" b="1" dirty="0"/>
              <a:t>55 % </a:t>
            </a:r>
          </a:p>
          <a:p>
            <a:pPr algn="ctr"/>
            <a:r>
              <a:rPr lang="fr-FR" sz="1400" b="1" dirty="0"/>
              <a:t>De GES d’ici 2030, soit 5% par an</a:t>
            </a:r>
          </a:p>
        </p:txBody>
      </p:sp>
      <p:sp>
        <p:nvSpPr>
          <p:cNvPr id="15" name="Freeform 10"/>
          <p:cNvSpPr/>
          <p:nvPr/>
        </p:nvSpPr>
        <p:spPr>
          <a:xfrm>
            <a:off x="2718480" y="2515285"/>
            <a:ext cx="1838816" cy="1720897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8"/>
          <p:cNvSpPr txBox="1">
            <a:spLocks/>
          </p:cNvSpPr>
          <p:nvPr/>
        </p:nvSpPr>
        <p:spPr bwMode="gray">
          <a:xfrm>
            <a:off x="7090862" y="2714554"/>
            <a:ext cx="1653624" cy="1020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/>
              <a:t>.</a:t>
            </a:r>
          </a:p>
        </p:txBody>
      </p:sp>
      <p:sp>
        <p:nvSpPr>
          <p:cNvPr id="26" name="Freeform 10"/>
          <p:cNvSpPr/>
          <p:nvPr/>
        </p:nvSpPr>
        <p:spPr>
          <a:xfrm>
            <a:off x="4846937" y="2540120"/>
            <a:ext cx="1807823" cy="1720897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790481" y="2705806"/>
            <a:ext cx="1743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100% </a:t>
            </a:r>
          </a:p>
          <a:p>
            <a:pPr algn="ctr"/>
            <a:r>
              <a:rPr lang="fr-FR" sz="1400" b="1" dirty="0"/>
              <a:t>d’option végétarienne dans les cantines publiques d’ici 2023 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99045" y="2864257"/>
            <a:ext cx="1743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0 </a:t>
            </a:r>
            <a:endParaRPr lang="fr-FR" sz="1400" b="1" dirty="0"/>
          </a:p>
          <a:p>
            <a:pPr algn="ctr"/>
            <a:r>
              <a:rPr lang="fr-FR" sz="1400" b="1" dirty="0"/>
              <a:t>Plastique à usage unique d’ici 2040</a:t>
            </a:r>
            <a:endParaRPr lang="fr-FR" sz="2000" b="1" dirty="0"/>
          </a:p>
        </p:txBody>
      </p:sp>
      <p:sp>
        <p:nvSpPr>
          <p:cNvPr id="30" name="AutoShape 3"/>
          <p:cNvSpPr/>
          <p:nvPr/>
        </p:nvSpPr>
        <p:spPr>
          <a:xfrm>
            <a:off x="6983414" y="3368200"/>
            <a:ext cx="1761071" cy="978714"/>
          </a:xfrm>
          <a:prstGeom prst="rect">
            <a:avLst/>
          </a:prstGeom>
          <a:solidFill>
            <a:srgbClr val="000091"/>
          </a:solidFill>
        </p:spPr>
        <p:txBody>
          <a:bodyPr/>
          <a:lstStyle/>
          <a:p>
            <a:endParaRPr lang="fr-FR"/>
          </a:p>
        </p:txBody>
      </p:sp>
      <p:sp>
        <p:nvSpPr>
          <p:cNvPr id="33" name="Freeform 10"/>
          <p:cNvSpPr/>
          <p:nvPr/>
        </p:nvSpPr>
        <p:spPr>
          <a:xfrm>
            <a:off x="6958004" y="2510434"/>
            <a:ext cx="1796033" cy="1720897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7005740" y="2801541"/>
            <a:ext cx="17435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30 % </a:t>
            </a:r>
            <a:endParaRPr lang="fr-FR" sz="1400" b="1" dirty="0"/>
          </a:p>
          <a:p>
            <a:pPr algn="ctr"/>
            <a:r>
              <a:rPr lang="fr-FR" sz="1400" b="1" dirty="0"/>
              <a:t>D’aires protégées maritimes ou terrestres</a:t>
            </a:r>
            <a:endParaRPr lang="fr-FR" sz="2000" b="1" dirty="0"/>
          </a:p>
        </p:txBody>
      </p:sp>
      <p:sp>
        <p:nvSpPr>
          <p:cNvPr id="31" name="Freeform 10"/>
          <p:cNvSpPr/>
          <p:nvPr/>
        </p:nvSpPr>
        <p:spPr>
          <a:xfrm>
            <a:off x="1667942" y="843558"/>
            <a:ext cx="1802231" cy="1647162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718106" y="974584"/>
            <a:ext cx="1752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- 40 % </a:t>
            </a:r>
          </a:p>
          <a:p>
            <a:pPr algn="ctr"/>
            <a:r>
              <a:rPr lang="fr-FR" sz="1400" b="1" dirty="0"/>
              <a:t>De consommation énergétique des bâtiments de l’Etat d’ici 2030</a:t>
            </a:r>
          </a:p>
        </p:txBody>
      </p:sp>
      <p:sp>
        <p:nvSpPr>
          <p:cNvPr id="34" name="Freeform 10"/>
          <p:cNvSpPr/>
          <p:nvPr/>
        </p:nvSpPr>
        <p:spPr>
          <a:xfrm>
            <a:off x="3730472" y="847974"/>
            <a:ext cx="1838816" cy="1661726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6" name="Espace réservé du texte 8"/>
          <p:cNvSpPr txBox="1">
            <a:spLocks/>
          </p:cNvSpPr>
          <p:nvPr/>
        </p:nvSpPr>
        <p:spPr bwMode="gray">
          <a:xfrm>
            <a:off x="6602428" y="1383886"/>
            <a:ext cx="1653624" cy="1020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/>
              <a:t>.</a:t>
            </a:r>
          </a:p>
        </p:txBody>
      </p:sp>
      <p:sp>
        <p:nvSpPr>
          <p:cNvPr id="37" name="Freeform 10"/>
          <p:cNvSpPr/>
          <p:nvPr/>
        </p:nvSpPr>
        <p:spPr>
          <a:xfrm>
            <a:off x="5861909" y="843558"/>
            <a:ext cx="1784491" cy="1632345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3772838" y="1169177"/>
            <a:ext cx="175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-10 % </a:t>
            </a:r>
          </a:p>
          <a:p>
            <a:pPr algn="ctr"/>
            <a:r>
              <a:rPr lang="fr-FR" sz="1400" b="1" dirty="0"/>
              <a:t>D’eau prélevée d’ici 2030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892033" y="1112983"/>
            <a:ext cx="17435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-50%</a:t>
            </a:r>
            <a:endParaRPr lang="fr-FR" sz="1400" b="1" dirty="0"/>
          </a:p>
          <a:p>
            <a:pPr algn="ctr"/>
            <a:r>
              <a:rPr lang="fr-FR" sz="1400" b="1" dirty="0"/>
              <a:t>D’artificialisation nette des sols d’ici 2030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2286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6"/>
          <p:cNvGrpSpPr/>
          <p:nvPr/>
        </p:nvGrpSpPr>
        <p:grpSpPr>
          <a:xfrm rot="-5400000">
            <a:off x="385810" y="1807552"/>
            <a:ext cx="433957" cy="432048"/>
            <a:chOff x="0" y="0"/>
            <a:chExt cx="6350000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2795" y="235779"/>
            <a:ext cx="3563929" cy="325086"/>
          </a:xfrm>
        </p:spPr>
        <p:txBody>
          <a:bodyPr/>
          <a:lstStyle/>
          <a:p>
            <a:r>
              <a:rPr lang="fr-FR" sz="2000" dirty="0">
                <a:solidFill>
                  <a:srgbClr val="000091"/>
                </a:solidFill>
              </a:rPr>
              <a:t>4 cadres stratégiques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28" name="Group 6"/>
          <p:cNvGrpSpPr/>
          <p:nvPr/>
        </p:nvGrpSpPr>
        <p:grpSpPr>
          <a:xfrm rot="-5400000">
            <a:off x="2384380" y="1818620"/>
            <a:ext cx="433957" cy="432048"/>
            <a:chOff x="0" y="0"/>
            <a:chExt cx="6350000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" name="TextBox 22"/>
          <p:cNvSpPr txBox="1"/>
          <p:nvPr/>
        </p:nvSpPr>
        <p:spPr>
          <a:xfrm>
            <a:off x="395264" y="2454024"/>
            <a:ext cx="183573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680"/>
              </a:lnSpc>
            </a:pPr>
            <a:r>
              <a:rPr lang="fr-FR" sz="1400" dirty="0"/>
              <a:t>La stratégie nationale pour la </a:t>
            </a:r>
            <a:r>
              <a:rPr lang="fr-FR" sz="1400" b="1" dirty="0"/>
              <a:t>biodiversité</a:t>
            </a:r>
            <a:endParaRPr lang="en-US" sz="1400" dirty="0"/>
          </a:p>
        </p:txBody>
      </p:sp>
      <p:sp>
        <p:nvSpPr>
          <p:cNvPr id="19" name="TextBox 23"/>
          <p:cNvSpPr txBox="1"/>
          <p:nvPr/>
        </p:nvSpPr>
        <p:spPr>
          <a:xfrm>
            <a:off x="518258" y="1835949"/>
            <a:ext cx="16906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940"/>
              </a:lnSpc>
            </a:pPr>
            <a:r>
              <a:rPr lang="en-US" sz="2100" b="1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22" name="TextBox 26"/>
          <p:cNvSpPr txBox="1"/>
          <p:nvPr/>
        </p:nvSpPr>
        <p:spPr>
          <a:xfrm>
            <a:off x="2519534" y="1834672"/>
            <a:ext cx="22160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940"/>
              </a:lnSpc>
            </a:pPr>
            <a:r>
              <a:rPr lang="en-US" sz="2100" b="1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grpSp>
        <p:nvGrpSpPr>
          <p:cNvPr id="42" name="Group 6"/>
          <p:cNvGrpSpPr/>
          <p:nvPr/>
        </p:nvGrpSpPr>
        <p:grpSpPr>
          <a:xfrm rot="-5400000">
            <a:off x="4561827" y="1813681"/>
            <a:ext cx="433957" cy="432048"/>
            <a:chOff x="0" y="0"/>
            <a:chExt cx="6350000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4" name="Group 6"/>
          <p:cNvGrpSpPr/>
          <p:nvPr/>
        </p:nvGrpSpPr>
        <p:grpSpPr>
          <a:xfrm rot="-5400000">
            <a:off x="6739900" y="1819974"/>
            <a:ext cx="433957" cy="432048"/>
            <a:chOff x="0" y="0"/>
            <a:chExt cx="6350000" cy="635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5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8" name="TextBox 23"/>
          <p:cNvSpPr txBox="1"/>
          <p:nvPr/>
        </p:nvSpPr>
        <p:spPr>
          <a:xfrm>
            <a:off x="4705613" y="1842220"/>
            <a:ext cx="115649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940"/>
              </a:lnSpc>
            </a:pPr>
            <a:r>
              <a:rPr lang="en-US" sz="21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1" name="TextBox 26"/>
          <p:cNvSpPr txBox="1"/>
          <p:nvPr/>
        </p:nvSpPr>
        <p:spPr>
          <a:xfrm>
            <a:off x="6872499" y="1844326"/>
            <a:ext cx="202973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940"/>
              </a:lnSpc>
            </a:pPr>
            <a:r>
              <a:rPr lang="en-US" sz="2100" b="1">
                <a:solidFill>
                  <a:schemeClr val="accent1"/>
                </a:solidFill>
                <a:latin typeface="+mj-lt"/>
              </a:rPr>
              <a:t>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872407"/>
            <a:ext cx="8726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cadres stratégiques thématiques actualisés en 2023/2024, </a:t>
            </a:r>
          </a:p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afin de s'aligner sur le </a:t>
            </a:r>
            <a:r>
              <a:rPr lang="fr-F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Green deal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 COP 27 et la COP 15</a:t>
            </a:r>
          </a:p>
          <a:p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870871" y="1859808"/>
            <a:ext cx="134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SNB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862436" y="1832566"/>
            <a:ext cx="134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SNBC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025323" y="1832566"/>
            <a:ext cx="134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PNACC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304548" y="1832566"/>
            <a:ext cx="126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PPE</a:t>
            </a:r>
          </a:p>
        </p:txBody>
      </p:sp>
      <p:sp>
        <p:nvSpPr>
          <p:cNvPr id="31" name="TextBox 22"/>
          <p:cNvSpPr txBox="1"/>
          <p:nvPr/>
        </p:nvSpPr>
        <p:spPr>
          <a:xfrm>
            <a:off x="2519533" y="2443172"/>
            <a:ext cx="190845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680"/>
              </a:lnSpc>
            </a:pPr>
            <a:r>
              <a:rPr lang="fr-FR" sz="1400" dirty="0"/>
              <a:t>La stratégie nationale</a:t>
            </a:r>
            <a:r>
              <a:rPr lang="fr-FR" sz="1400" b="1" dirty="0"/>
              <a:t> bas carbone</a:t>
            </a:r>
            <a:endParaRPr lang="en-US" sz="1400" dirty="0"/>
          </a:p>
        </p:txBody>
      </p:sp>
      <p:sp>
        <p:nvSpPr>
          <p:cNvPr id="32" name="TextBox 22"/>
          <p:cNvSpPr txBox="1"/>
          <p:nvPr/>
        </p:nvSpPr>
        <p:spPr>
          <a:xfrm>
            <a:off x="4617582" y="2443172"/>
            <a:ext cx="2005907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680"/>
              </a:lnSpc>
            </a:pPr>
            <a:r>
              <a:rPr lang="fr-FR" sz="1400" dirty="0"/>
              <a:t>Le plan national sur l’adaptation au </a:t>
            </a:r>
            <a:r>
              <a:rPr lang="fr-FR" sz="1400" b="1" dirty="0"/>
              <a:t>changement climatique</a:t>
            </a:r>
            <a:endParaRPr lang="en-US" sz="1400" dirty="0"/>
          </a:p>
        </p:txBody>
      </p:sp>
      <p:sp>
        <p:nvSpPr>
          <p:cNvPr id="33" name="TextBox 22"/>
          <p:cNvSpPr txBox="1"/>
          <p:nvPr/>
        </p:nvSpPr>
        <p:spPr>
          <a:xfrm>
            <a:off x="6947948" y="2443172"/>
            <a:ext cx="2062121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1680"/>
              </a:lnSpc>
            </a:pPr>
            <a:r>
              <a:rPr lang="fr-FR" sz="1400" dirty="0"/>
              <a:t>La programmation pluriannuelle </a:t>
            </a:r>
            <a:r>
              <a:rPr lang="fr-FR" sz="1400" b="1" dirty="0"/>
              <a:t>sur l’énergie</a:t>
            </a:r>
          </a:p>
          <a:p>
            <a:pPr defTabSz="457200">
              <a:lnSpc>
                <a:spcPts val="1680"/>
              </a:lnSpc>
            </a:pPr>
            <a:endParaRPr lang="en-US" sz="1400" dirty="0"/>
          </a:p>
        </p:txBody>
      </p:sp>
      <p:sp>
        <p:nvSpPr>
          <p:cNvPr id="37" name="AutoShape 2"/>
          <p:cNvSpPr/>
          <p:nvPr/>
        </p:nvSpPr>
        <p:spPr>
          <a:xfrm>
            <a:off x="685482" y="3370229"/>
            <a:ext cx="7882270" cy="621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/>
          </a:p>
        </p:txBody>
      </p:sp>
      <p:sp>
        <p:nvSpPr>
          <p:cNvPr id="38" name="TextBox 22"/>
          <p:cNvSpPr txBox="1"/>
          <p:nvPr/>
        </p:nvSpPr>
        <p:spPr>
          <a:xfrm>
            <a:off x="1666051" y="3494158"/>
            <a:ext cx="622550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1680"/>
              </a:lnSpc>
            </a:pPr>
            <a:r>
              <a:rPr lang="fr-FR" sz="1400" b="1" dirty="0"/>
              <a:t>Lancement des opérations </a:t>
            </a:r>
          </a:p>
          <a:p>
            <a:pPr algn="ctr" defTabSz="457200">
              <a:lnSpc>
                <a:spcPts val="1680"/>
              </a:lnSpc>
            </a:pPr>
            <a:r>
              <a:rPr lang="fr-FR" sz="1400" b="1" dirty="0"/>
              <a:t>en déclinaison du scénario intégratif de la planification écologique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0777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/>
          <p:cNvSpPr/>
          <p:nvPr/>
        </p:nvSpPr>
        <p:spPr>
          <a:xfrm>
            <a:off x="4818575" y="3135773"/>
            <a:ext cx="1564388" cy="1308185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403648" y="106263"/>
            <a:ext cx="7630444" cy="654592"/>
          </a:xfrm>
        </p:spPr>
        <p:txBody>
          <a:bodyPr/>
          <a:lstStyle/>
          <a:p>
            <a:r>
              <a:rPr lang="fr-FR" sz="2000" dirty="0">
                <a:solidFill>
                  <a:srgbClr val="000091"/>
                </a:solidFill>
              </a:rPr>
              <a:t>La contribution de l’ESR </a:t>
            </a:r>
            <a:br>
              <a:rPr lang="fr-FR" sz="2000" dirty="0">
                <a:solidFill>
                  <a:schemeClr val="tx2"/>
                </a:solidFill>
              </a:rPr>
            </a:br>
            <a:r>
              <a:rPr lang="fr-FR" sz="2000" dirty="0">
                <a:solidFill>
                  <a:srgbClr val="000091"/>
                </a:solidFill>
              </a:rPr>
              <a:t>face à l’urgence environnementale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23850" y="944587"/>
            <a:ext cx="8523039" cy="1315848"/>
          </a:xfrm>
        </p:spPr>
        <p:txBody>
          <a:bodyPr/>
          <a:lstStyle/>
          <a:p>
            <a:pPr algn="just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 fait de ses missions, l’ESR est un levier essentiel pour aider à relever les défis de la transition écologique, en :</a:t>
            </a:r>
          </a:p>
          <a:p>
            <a:pPr algn="just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caractérisant scientifiquement les problèmes</a:t>
            </a:r>
          </a:p>
          <a:p>
            <a:pPr algn="just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proposant des scenarii de transformation </a:t>
            </a:r>
          </a:p>
          <a:p>
            <a:pPr algn="just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aidant à construire des solutions pour relever les défis de la transition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40443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6" name="Freeform 10"/>
          <p:cNvSpPr/>
          <p:nvPr/>
        </p:nvSpPr>
        <p:spPr>
          <a:xfrm>
            <a:off x="4818576" y="2462727"/>
            <a:ext cx="1564387" cy="1442010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818575" y="2807163"/>
            <a:ext cx="1576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Préparer l’avenir et avoir un lien privilégié avec la jeunesse</a:t>
            </a:r>
          </a:p>
        </p:txBody>
      </p:sp>
      <p:sp>
        <p:nvSpPr>
          <p:cNvPr id="21" name="AutoShape 3"/>
          <p:cNvSpPr/>
          <p:nvPr/>
        </p:nvSpPr>
        <p:spPr>
          <a:xfrm>
            <a:off x="2964919" y="3130330"/>
            <a:ext cx="1564388" cy="13136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7" name="Freeform 10"/>
          <p:cNvSpPr/>
          <p:nvPr/>
        </p:nvSpPr>
        <p:spPr>
          <a:xfrm>
            <a:off x="2964920" y="2457284"/>
            <a:ext cx="1564387" cy="1442010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018653" y="2670457"/>
            <a:ext cx="1467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Produire des connaissances et des innovations pour construire des solutions</a:t>
            </a:r>
          </a:p>
        </p:txBody>
      </p:sp>
      <p:sp>
        <p:nvSpPr>
          <p:cNvPr id="32" name="AutoShape 3"/>
          <p:cNvSpPr/>
          <p:nvPr/>
        </p:nvSpPr>
        <p:spPr>
          <a:xfrm>
            <a:off x="1104059" y="3130330"/>
            <a:ext cx="1564388" cy="130379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fr-FR"/>
          </a:p>
        </p:txBody>
      </p:sp>
      <p:sp>
        <p:nvSpPr>
          <p:cNvPr id="33" name="Freeform 10"/>
          <p:cNvSpPr/>
          <p:nvPr/>
        </p:nvSpPr>
        <p:spPr>
          <a:xfrm>
            <a:off x="1104060" y="2457284"/>
            <a:ext cx="1564387" cy="1442010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048619" y="2752848"/>
            <a:ext cx="1691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Aider à bâtir des consensus sur les problèmes à partir de la science</a:t>
            </a:r>
          </a:p>
        </p:txBody>
      </p:sp>
      <p:sp>
        <p:nvSpPr>
          <p:cNvPr id="23" name="AutoShape 3"/>
          <p:cNvSpPr/>
          <p:nvPr/>
        </p:nvSpPr>
        <p:spPr>
          <a:xfrm>
            <a:off x="6640442" y="3130330"/>
            <a:ext cx="1564388" cy="130379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fr-FR"/>
          </a:p>
        </p:txBody>
      </p:sp>
      <p:sp>
        <p:nvSpPr>
          <p:cNvPr id="28" name="Freeform 10"/>
          <p:cNvSpPr/>
          <p:nvPr/>
        </p:nvSpPr>
        <p:spPr>
          <a:xfrm>
            <a:off x="6640443" y="2457284"/>
            <a:ext cx="1564387" cy="1442010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6585002" y="2752848"/>
            <a:ext cx="169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Former les compétences pour l’économie verte</a:t>
            </a:r>
          </a:p>
        </p:txBody>
      </p:sp>
    </p:spTree>
    <p:extLst>
      <p:ext uri="{BB962C8B-B14F-4D97-AF65-F5344CB8AC3E}">
        <p14:creationId xmlns:p14="http://schemas.microsoft.com/office/powerpoint/2010/main" val="311848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12520" y="185189"/>
            <a:ext cx="7551968" cy="432048"/>
          </a:xfrm>
        </p:spPr>
        <p:txBody>
          <a:bodyPr/>
          <a:lstStyle/>
          <a:p>
            <a:r>
              <a:rPr lang="fr-FR" sz="24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axes de la TEDS dans l’ESR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A5FF34BC-60F4-7F50-A5AC-C0E145F1E466}"/>
              </a:ext>
            </a:extLst>
          </p:cNvPr>
          <p:cNvGrpSpPr/>
          <p:nvPr/>
        </p:nvGrpSpPr>
        <p:grpSpPr>
          <a:xfrm>
            <a:off x="738236" y="3347434"/>
            <a:ext cx="7549890" cy="635316"/>
            <a:chOff x="0" y="0"/>
            <a:chExt cx="2497548" cy="785017"/>
          </a:xfrm>
          <a:solidFill>
            <a:schemeClr val="bg1">
              <a:lumMod val="85000"/>
            </a:schemeClr>
          </a:solidFill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51083A27-3633-A902-FB77-38414C22BCB9}"/>
                </a:ext>
              </a:extLst>
            </p:cNvPr>
            <p:cNvSpPr/>
            <p:nvPr/>
          </p:nvSpPr>
          <p:spPr>
            <a:xfrm>
              <a:off x="0" y="0"/>
              <a:ext cx="2497548" cy="785017"/>
            </a:xfrm>
            <a:custGeom>
              <a:avLst/>
              <a:gdLst/>
              <a:ahLst/>
              <a:cxnLst/>
              <a:rect l="l" t="t" r="r" b="b"/>
              <a:pathLst>
                <a:path w="2497548" h="785017">
                  <a:moveTo>
                    <a:pt x="0" y="0"/>
                  </a:moveTo>
                  <a:lnTo>
                    <a:pt x="2497548" y="0"/>
                  </a:lnTo>
                  <a:lnTo>
                    <a:pt x="2497548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75DCE18D-62C1-3AEA-EC78-5EA41EC2A90D}"/>
              </a:ext>
            </a:extLst>
          </p:cNvPr>
          <p:cNvGrpSpPr/>
          <p:nvPr/>
        </p:nvGrpSpPr>
        <p:grpSpPr>
          <a:xfrm>
            <a:off x="738235" y="2587281"/>
            <a:ext cx="7549890" cy="635966"/>
            <a:chOff x="0" y="0"/>
            <a:chExt cx="2497548" cy="78501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7743306F-F271-9384-C440-9DBB183097FF}"/>
                </a:ext>
              </a:extLst>
            </p:cNvPr>
            <p:cNvSpPr/>
            <p:nvPr/>
          </p:nvSpPr>
          <p:spPr>
            <a:xfrm>
              <a:off x="0" y="0"/>
              <a:ext cx="2497548" cy="785017"/>
            </a:xfrm>
            <a:custGeom>
              <a:avLst/>
              <a:gdLst/>
              <a:ahLst/>
              <a:cxnLst/>
              <a:rect l="l" t="t" r="r" b="b"/>
              <a:pathLst>
                <a:path w="2497548" h="785017">
                  <a:moveTo>
                    <a:pt x="0" y="0"/>
                  </a:moveTo>
                  <a:lnTo>
                    <a:pt x="2497548" y="0"/>
                  </a:lnTo>
                  <a:lnTo>
                    <a:pt x="2497548" y="785017"/>
                  </a:lnTo>
                  <a:lnTo>
                    <a:pt x="0" y="7850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17">
            <a:extLst>
              <a:ext uri="{FF2B5EF4-FFF2-40B4-BE49-F238E27FC236}">
                <a16:creationId xmlns:a16="http://schemas.microsoft.com/office/drawing/2014/main" id="{56A9F87A-0C32-2963-88AB-AA29ACED58AA}"/>
              </a:ext>
            </a:extLst>
          </p:cNvPr>
          <p:cNvGrpSpPr/>
          <p:nvPr/>
        </p:nvGrpSpPr>
        <p:grpSpPr>
          <a:xfrm>
            <a:off x="736158" y="1847577"/>
            <a:ext cx="7551967" cy="641028"/>
            <a:chOff x="0" y="0"/>
            <a:chExt cx="2497548" cy="78501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CBA5E962-9E03-C88B-A0D0-A99245F09643}"/>
                </a:ext>
              </a:extLst>
            </p:cNvPr>
            <p:cNvSpPr/>
            <p:nvPr/>
          </p:nvSpPr>
          <p:spPr>
            <a:xfrm>
              <a:off x="0" y="0"/>
              <a:ext cx="2497548" cy="785017"/>
            </a:xfrm>
            <a:custGeom>
              <a:avLst/>
              <a:gdLst/>
              <a:ahLst/>
              <a:cxnLst/>
              <a:rect l="l" t="t" r="r" b="b"/>
              <a:pathLst>
                <a:path w="2497548" h="785017">
                  <a:moveTo>
                    <a:pt x="0" y="0"/>
                  </a:moveTo>
                  <a:lnTo>
                    <a:pt x="2497548" y="0"/>
                  </a:lnTo>
                  <a:lnTo>
                    <a:pt x="2497548" y="785017"/>
                  </a:lnTo>
                  <a:lnTo>
                    <a:pt x="0" y="7850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64AE3C7D-BA0A-34FF-37B1-EB569233FEEE}"/>
              </a:ext>
            </a:extLst>
          </p:cNvPr>
          <p:cNvGrpSpPr/>
          <p:nvPr/>
        </p:nvGrpSpPr>
        <p:grpSpPr>
          <a:xfrm>
            <a:off x="738235" y="1131590"/>
            <a:ext cx="7551967" cy="635966"/>
            <a:chOff x="0" y="0"/>
            <a:chExt cx="2497548" cy="78501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1F513F5-BA56-7054-D076-9B72C12E654E}"/>
                </a:ext>
              </a:extLst>
            </p:cNvPr>
            <p:cNvSpPr/>
            <p:nvPr/>
          </p:nvSpPr>
          <p:spPr>
            <a:xfrm>
              <a:off x="0" y="0"/>
              <a:ext cx="2497548" cy="785017"/>
            </a:xfrm>
            <a:custGeom>
              <a:avLst/>
              <a:gdLst/>
              <a:ahLst/>
              <a:cxnLst/>
              <a:rect l="l" t="t" r="r" b="b"/>
              <a:pathLst>
                <a:path w="2497548" h="785017">
                  <a:moveTo>
                    <a:pt x="0" y="0"/>
                  </a:moveTo>
                  <a:lnTo>
                    <a:pt x="2497548" y="0"/>
                  </a:lnTo>
                  <a:lnTo>
                    <a:pt x="2497548" y="785017"/>
                  </a:lnTo>
                  <a:lnTo>
                    <a:pt x="0" y="7850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4B766A20-0F77-F4F7-2235-25D0E55F16CD}"/>
              </a:ext>
            </a:extLst>
          </p:cNvPr>
          <p:cNvSpPr txBox="1"/>
          <p:nvPr/>
        </p:nvSpPr>
        <p:spPr>
          <a:xfrm>
            <a:off x="940813" y="1295421"/>
            <a:ext cx="4466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Intégrer la TEDS dans la formation</a:t>
            </a:r>
            <a:endParaRPr lang="fr-FR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A4ED3CD-5812-F8CE-CDE9-65EF30661593}"/>
              </a:ext>
            </a:extLst>
          </p:cNvPr>
          <p:cNvSpPr txBox="1"/>
          <p:nvPr/>
        </p:nvSpPr>
        <p:spPr>
          <a:xfrm>
            <a:off x="917747" y="2007246"/>
            <a:ext cx="4195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Intégrer la TEDS dans la recherche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58ADB3-1E80-3274-C8CF-F380F3D14F28}"/>
              </a:ext>
            </a:extLst>
          </p:cNvPr>
          <p:cNvSpPr txBox="1"/>
          <p:nvPr/>
        </p:nvSpPr>
        <p:spPr>
          <a:xfrm>
            <a:off x="861260" y="2634597"/>
            <a:ext cx="7455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Réduction de l’impact environnemental</a:t>
            </a:r>
          </a:p>
          <a:p>
            <a:r>
              <a:rPr lang="fr-FR" sz="1400" b="1" dirty="0"/>
              <a:t>Réduction de l’empreinte carbone et énergétique, favoriser la biodiversité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0F6964-16E5-C5B5-1536-5F595B0718FE}"/>
              </a:ext>
            </a:extLst>
          </p:cNvPr>
          <p:cNvSpPr txBox="1"/>
          <p:nvPr/>
        </p:nvSpPr>
        <p:spPr>
          <a:xfrm>
            <a:off x="917747" y="3489186"/>
            <a:ext cx="6642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Politique sociale et qualité de vie au travail</a:t>
            </a:r>
            <a:endParaRPr lang="fr-FR" sz="1600" dirty="0"/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C37750BC-CFE1-F600-E2CE-2DFD8655711A}"/>
              </a:ext>
            </a:extLst>
          </p:cNvPr>
          <p:cNvGrpSpPr/>
          <p:nvPr/>
        </p:nvGrpSpPr>
        <p:grpSpPr>
          <a:xfrm rot="5400000">
            <a:off x="6552316" y="2236093"/>
            <a:ext cx="2864593" cy="635316"/>
            <a:chOff x="-36913" y="-822767"/>
            <a:chExt cx="2497548" cy="785017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A8C5D298-852E-B508-8E63-1A72280CCF67}"/>
                </a:ext>
              </a:extLst>
            </p:cNvPr>
            <p:cNvSpPr/>
            <p:nvPr/>
          </p:nvSpPr>
          <p:spPr>
            <a:xfrm>
              <a:off x="-36913" y="-822767"/>
              <a:ext cx="2497548" cy="785017"/>
            </a:xfrm>
            <a:custGeom>
              <a:avLst/>
              <a:gdLst/>
              <a:ahLst/>
              <a:cxnLst/>
              <a:rect l="l" t="t" r="r" b="b"/>
              <a:pathLst>
                <a:path w="2497548" h="785017">
                  <a:moveTo>
                    <a:pt x="0" y="0"/>
                  </a:moveTo>
                  <a:lnTo>
                    <a:pt x="2497548" y="0"/>
                  </a:lnTo>
                  <a:lnTo>
                    <a:pt x="2497548" y="785017"/>
                  </a:lnTo>
                  <a:lnTo>
                    <a:pt x="0" y="7850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9C9C3E03-2A79-862F-9985-A0971C2C4F21}"/>
              </a:ext>
            </a:extLst>
          </p:cNvPr>
          <p:cNvSpPr txBox="1"/>
          <p:nvPr/>
        </p:nvSpPr>
        <p:spPr>
          <a:xfrm rot="16200000">
            <a:off x="6637605" y="2395730"/>
            <a:ext cx="266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Stratégie et gouvernance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9BD3566-B223-0DE7-2FA2-A16D637C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84829" y="1131590"/>
            <a:ext cx="656900" cy="6359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391F9A6-8A57-64B7-A413-D78B6173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70053" y="1851670"/>
            <a:ext cx="656900" cy="6359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753434E-09AE-EC96-2397-79C069BB8C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70684" y="2583856"/>
            <a:ext cx="656900" cy="6359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E4E0BE0-0325-E129-6233-56150F5660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7504" y="3327910"/>
            <a:ext cx="706516" cy="684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8913265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Charte gouv">
      <a:dk1>
        <a:srgbClr val="000000"/>
      </a:dk1>
      <a:lt1>
        <a:srgbClr val="FFFFFF"/>
      </a:lt1>
      <a:dk2>
        <a:srgbClr val="2F4077"/>
      </a:dk2>
      <a:lt2>
        <a:srgbClr val="FFFFFF"/>
      </a:lt2>
      <a:accent1>
        <a:srgbClr val="BD1313"/>
      </a:accent1>
      <a:accent2>
        <a:srgbClr val="465F9D"/>
      </a:accent2>
      <a:accent3>
        <a:srgbClr val="417DC4"/>
      </a:accent3>
      <a:accent4>
        <a:srgbClr val="7AB1E8"/>
      </a:accent4>
      <a:accent5>
        <a:srgbClr val="FF6D3F"/>
      </a:accent5>
      <a:accent6>
        <a:srgbClr val="00A95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pour le MESRI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57A1D6-DBE0-4F71-AA10-B9F6DCEE3E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5FEE13-FEC8-4F1C-8222-8648587329A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c7ddd52-0a06-43b1-a35c-dcb15ea2e3f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F7153E-BC0D-4381-BA75-370C218E3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7800</TotalTime>
  <Words>1156</Words>
  <Application>Microsoft Office PowerPoint</Application>
  <PresentationFormat>Affichage à l'écran (16:9)</PresentationFormat>
  <Paragraphs>177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Marianne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engagements à tenir pour la France</vt:lpstr>
      <vt:lpstr>4 cadres stratégiques</vt:lpstr>
      <vt:lpstr>La contribution de l’ESR  face à l’urgence environnementale</vt:lpstr>
      <vt:lpstr>Les axes de la TEDS dans l’ESR</vt:lpstr>
      <vt:lpstr>Le Plan climat-biodiversité et transition écologique</vt:lpstr>
      <vt:lpstr>Les chantiers du Plan</vt:lpstr>
      <vt:lpstr>Former les étudiants à la TEDS</vt:lpstr>
      <vt:lpstr>Présentation PowerPoint</vt:lpstr>
      <vt:lpstr>Conclusion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Frédéric SADAUNE</cp:lastModifiedBy>
  <cp:revision>352</cp:revision>
  <cp:lastPrinted>2023-06-08T15:35:43Z</cp:lastPrinted>
  <dcterms:created xsi:type="dcterms:W3CDTF">2020-03-05T15:21:24Z</dcterms:created>
  <dcterms:modified xsi:type="dcterms:W3CDTF">2023-12-08T14:22:37Z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