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60" r:id="rId3"/>
    <p:sldId id="262" r:id="rId4"/>
    <p:sldId id="259" r:id="rId5"/>
    <p:sldId id="261" r:id="rId6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eu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95B"/>
    <a:srgbClr val="E55324"/>
    <a:srgbClr val="DD4026"/>
    <a:srgbClr val="F8991D"/>
    <a:srgbClr val="FDCE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780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139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CB228B6-F75D-4569-B33F-DF34F515A9E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00932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ADDB6B1-DFA5-4C01-8F89-14CCC45F4E2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31225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68678CD4-4BF4-47FA-8FDE-DEF5910DEC21}" type="slidenum">
              <a:rPr lang="fr-FR" altLang="fr-FR" smtClean="0"/>
              <a:pPr>
                <a:spcBef>
                  <a:spcPct val="0"/>
                </a:spcBef>
              </a:pPr>
              <a:t>1</a:t>
            </a:fld>
            <a:endParaRPr lang="fr-FR" altLang="fr-FR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32912B5E-8E03-4646-B679-427BBDFB2545}" type="slidenum">
              <a:rPr lang="fr-FR" altLang="fr-FR" smtClean="0"/>
              <a:pPr>
                <a:spcBef>
                  <a:spcPct val="0"/>
                </a:spcBef>
              </a:pPr>
              <a:t>2</a:t>
            </a:fld>
            <a:endParaRPr lang="fr-FR" altLang="fr-FR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3310953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32912B5E-8E03-4646-B679-427BBDFB2545}" type="slidenum">
              <a:rPr lang="fr-FR" altLang="fr-FR" smtClean="0"/>
              <a:pPr>
                <a:spcBef>
                  <a:spcPct val="0"/>
                </a:spcBef>
              </a:pPr>
              <a:t>3</a:t>
            </a:fld>
            <a:endParaRPr lang="fr-FR" altLang="fr-FR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628275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32912B5E-8E03-4646-B679-427BBDFB2545}" type="slidenum">
              <a:rPr lang="fr-FR" altLang="fr-FR" smtClean="0"/>
              <a:pPr>
                <a:spcBef>
                  <a:spcPct val="0"/>
                </a:spcBef>
              </a:pPr>
              <a:t>4</a:t>
            </a:fld>
            <a:endParaRPr lang="fr-FR" altLang="fr-FR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32912B5E-8E03-4646-B679-427BBDFB2545}" type="slidenum">
              <a:rPr lang="fr-FR" altLang="fr-FR" smtClean="0"/>
              <a:pPr>
                <a:spcBef>
                  <a:spcPct val="0"/>
                </a:spcBef>
              </a:pPr>
              <a:t>5</a:t>
            </a:fld>
            <a:endParaRPr lang="fr-FR" altLang="fr-FR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2928777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91E52-1164-4845-8BA0-1D93348BD7D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24807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9AAB-7EAE-4B0E-945B-A223E557C82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90592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2AC7B-B8E4-42DE-918A-85B6AC5137D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2235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25344-B63C-4ECE-AF25-78D028DCD63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94992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0E225-C5F8-4025-A40A-FCE97B76AA4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8445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081F2-4123-4F31-BF99-E10F9174A71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17596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80F7E-3788-4683-9D14-D2CD3EF8244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01074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6F626-F536-4F01-AA29-B6B0BC074BD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7016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C7A79-1E9A-4A92-9315-7A7BABB52CC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89833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46564-426B-4BF2-8E8F-E38C7ADBB9F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44950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D909-E2A1-4988-8C19-F4538A31E36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58051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3862343-9C3E-4D73-87FA-4BE666D1A7D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e 5"/>
          <p:cNvGrpSpPr>
            <a:grpSpLocks/>
          </p:cNvGrpSpPr>
          <p:nvPr/>
        </p:nvGrpSpPr>
        <p:grpSpPr bwMode="auto">
          <a:xfrm>
            <a:off x="-252413" y="-811213"/>
            <a:ext cx="9504363" cy="5810251"/>
            <a:chOff x="-252536" y="-811213"/>
            <a:chExt cx="9505056" cy="5810251"/>
          </a:xfrm>
        </p:grpSpPr>
        <p:grpSp>
          <p:nvGrpSpPr>
            <p:cNvPr id="2071" name="Groupe 3"/>
            <p:cNvGrpSpPr>
              <a:grpSpLocks/>
            </p:cNvGrpSpPr>
            <p:nvPr/>
          </p:nvGrpSpPr>
          <p:grpSpPr bwMode="auto">
            <a:xfrm>
              <a:off x="-252536" y="1671067"/>
              <a:ext cx="9505056" cy="2045965"/>
              <a:chOff x="-252536" y="1671067"/>
              <a:chExt cx="9505056" cy="2045965"/>
            </a:xfrm>
          </p:grpSpPr>
          <p:pic>
            <p:nvPicPr>
              <p:cNvPr id="2076" name="Picture 9" descr="W:\MISSION COMMUNICATION-VALORISATION\PHOTOTHEQUE\Photos_Bibliothèques du SCD\BU Education Lyon Croix-Rousse\Espé Croix-Rousse\ESPE Croix-Rousse (3).jp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538"/>
              <a:stretch>
                <a:fillRect/>
              </a:stretch>
            </p:blipFill>
            <p:spPr bwMode="auto">
              <a:xfrm>
                <a:off x="6725540" y="1681380"/>
                <a:ext cx="2526980" cy="20356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7" name="Picture 9" descr="W:\MISSION COMMUNICATION-VALORISATION\PHOTOTHEQUE\Photos_Bibliothèques du SCD\BU Santé\Photos architecte\WAA_0364_©_Studio_Erick_Saillet.jp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02725" y="1671067"/>
                <a:ext cx="2329515" cy="20459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8" name="Picture 10" descr="W:\MISSION COMMUNICATION-VALORISATION\PHOTOTHEQUE\Photos_Bibliothèques du SCD\BU Sciences\Nocturne BU\Nocturne (4).jp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12012"/>
              <a:stretch>
                <a:fillRect/>
              </a:stretch>
            </p:blipFill>
            <p:spPr bwMode="auto">
              <a:xfrm>
                <a:off x="1484695" y="1743075"/>
                <a:ext cx="2943289" cy="19739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9" name="Picture 11" descr="W:\MISSION COMMUNICATION-VALORISATION\PHOTOTHEQUE\Photos_Bibliothèques du SCD\BU Sciences\Carrels\Carrels (1).JPG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70" r="23717"/>
              <a:stretch>
                <a:fillRect/>
              </a:stretch>
            </p:blipFill>
            <p:spPr bwMode="auto">
              <a:xfrm>
                <a:off x="-252536" y="1746458"/>
                <a:ext cx="2033900" cy="19705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099" name="Text Box 5"/>
            <p:cNvSpPr txBox="1">
              <a:spLocks noChangeArrowheads="1"/>
            </p:cNvSpPr>
            <p:nvPr/>
          </p:nvSpPr>
          <p:spPr bwMode="auto">
            <a:xfrm>
              <a:off x="-108062" y="-811213"/>
              <a:ext cx="9360582" cy="2554288"/>
            </a:xfrm>
            <a:prstGeom prst="rect">
              <a:avLst/>
            </a:prstGeom>
            <a:solidFill>
              <a:srgbClr val="58595B"/>
            </a:solidFill>
            <a:ln>
              <a:noFill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720000" eaLnBrk="1" hangingPunct="1">
                <a:spcBef>
                  <a:spcPct val="50000"/>
                </a:spcBef>
                <a:buFontTx/>
                <a:buNone/>
                <a:defRPr/>
              </a:pPr>
              <a:r>
                <a:rPr lang="fr-FR" altLang="fr-FR" sz="2000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/>
              </a:r>
              <a:br>
                <a:rPr lang="fr-FR" altLang="fr-FR" sz="2000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</a:br>
              <a:r>
                <a:rPr lang="fr-FR" altLang="fr-FR" sz="2000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/>
              </a:r>
              <a:br>
                <a:rPr lang="fr-FR" altLang="fr-FR" sz="2000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</a:br>
              <a:r>
                <a:rPr lang="fr-FR" altLang="fr-FR" sz="2000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/>
              </a:r>
              <a:br>
                <a:rPr lang="fr-FR" altLang="fr-FR" sz="2000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</a:br>
              <a:r>
                <a:rPr lang="fr-FR" altLang="fr-FR" sz="2000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/>
              </a:r>
              <a:br>
                <a:rPr lang="fr-FR" altLang="fr-FR" sz="2000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</a:br>
              <a:r>
                <a:rPr lang="fr-FR" altLang="fr-FR" sz="20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Université Claude Bernard Lyon 1</a:t>
              </a:r>
            </a:p>
            <a:p>
              <a:pPr marL="720000" eaLnBrk="1" hangingPunct="1">
                <a:spcBef>
                  <a:spcPct val="50000"/>
                </a:spcBef>
                <a:buFontTx/>
                <a:buNone/>
                <a:defRPr/>
              </a:pPr>
              <a:r>
                <a:rPr lang="fr-FR" altLang="fr-FR" sz="200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Service Commun de la Documentation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  <a:defRPr/>
              </a:pPr>
              <a:endParaRPr lang="fr-FR" altLang="fr-FR" sz="2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073" name="Groupe 5"/>
            <p:cNvGrpSpPr>
              <a:grpSpLocks/>
            </p:cNvGrpSpPr>
            <p:nvPr/>
          </p:nvGrpSpPr>
          <p:grpSpPr bwMode="auto">
            <a:xfrm>
              <a:off x="611188" y="3446463"/>
              <a:ext cx="1778000" cy="1552575"/>
              <a:chOff x="611560" y="3446884"/>
              <a:chExt cx="1778000" cy="1551639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611500" y="3446884"/>
                <a:ext cx="1295495" cy="1278754"/>
              </a:xfrm>
              <a:prstGeom prst="rect">
                <a:avLst/>
              </a:prstGeom>
              <a:solidFill>
                <a:srgbClr val="E5532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906995" y="3448470"/>
                <a:ext cx="482635" cy="1550053"/>
              </a:xfrm>
              <a:custGeom>
                <a:avLst/>
                <a:gdLst>
                  <a:gd name="connsiteX0" fmla="*/ 0 w 481856"/>
                  <a:gd name="connsiteY0" fmla="*/ 0 h 1278260"/>
                  <a:gd name="connsiteX1" fmla="*/ 481856 w 481856"/>
                  <a:gd name="connsiteY1" fmla="*/ 0 h 1278260"/>
                  <a:gd name="connsiteX2" fmla="*/ 481856 w 481856"/>
                  <a:gd name="connsiteY2" fmla="*/ 1278260 h 1278260"/>
                  <a:gd name="connsiteX3" fmla="*/ 0 w 481856"/>
                  <a:gd name="connsiteY3" fmla="*/ 1278260 h 1278260"/>
                  <a:gd name="connsiteX4" fmla="*/ 0 w 481856"/>
                  <a:gd name="connsiteY4" fmla="*/ 0 h 1278260"/>
                  <a:gd name="connsiteX0" fmla="*/ 0 w 481856"/>
                  <a:gd name="connsiteY0" fmla="*/ 0 h 1549723"/>
                  <a:gd name="connsiteX1" fmla="*/ 481856 w 481856"/>
                  <a:gd name="connsiteY1" fmla="*/ 0 h 1549723"/>
                  <a:gd name="connsiteX2" fmla="*/ 477093 w 481856"/>
                  <a:gd name="connsiteY2" fmla="*/ 1549723 h 1549723"/>
                  <a:gd name="connsiteX3" fmla="*/ 0 w 481856"/>
                  <a:gd name="connsiteY3" fmla="*/ 1278260 h 1549723"/>
                  <a:gd name="connsiteX4" fmla="*/ 0 w 481856"/>
                  <a:gd name="connsiteY4" fmla="*/ 0 h 15497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1856" h="1549723">
                    <a:moveTo>
                      <a:pt x="0" y="0"/>
                    </a:moveTo>
                    <a:lnTo>
                      <a:pt x="481856" y="0"/>
                    </a:lnTo>
                    <a:cubicBezTo>
                      <a:pt x="480268" y="516574"/>
                      <a:pt x="478681" y="1033149"/>
                      <a:pt x="477093" y="1549723"/>
                    </a:cubicBezTo>
                    <a:lnTo>
                      <a:pt x="0" y="12782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D40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/>
              </a:p>
            </p:txBody>
          </p:sp>
        </p:grpSp>
      </p:grpSp>
      <p:sp>
        <p:nvSpPr>
          <p:cNvPr id="2051" name="ZoneTexte 6"/>
          <p:cNvSpPr txBox="1">
            <a:spLocks noChangeArrowheads="1"/>
          </p:cNvSpPr>
          <p:nvPr/>
        </p:nvSpPr>
        <p:spPr bwMode="auto">
          <a:xfrm>
            <a:off x="611188" y="3579813"/>
            <a:ext cx="177800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5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ACCOMPAGNER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5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CRÉER</a:t>
            </a:r>
            <a:br>
              <a:rPr lang="fr-FR" altLang="fr-FR" sz="15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r-FR" altLang="fr-FR" sz="15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PARTAGER</a:t>
            </a:r>
          </a:p>
        </p:txBody>
      </p:sp>
      <p:grpSp>
        <p:nvGrpSpPr>
          <p:cNvPr id="2052" name="Groupe 3"/>
          <p:cNvGrpSpPr>
            <a:grpSpLocks/>
          </p:cNvGrpSpPr>
          <p:nvPr/>
        </p:nvGrpSpPr>
        <p:grpSpPr bwMode="auto">
          <a:xfrm>
            <a:off x="8316913" y="4224338"/>
            <a:ext cx="215900" cy="215900"/>
            <a:chOff x="4031940" y="4869160"/>
            <a:chExt cx="216024" cy="216024"/>
          </a:xfrm>
        </p:grpSpPr>
        <p:cxnSp>
          <p:nvCxnSpPr>
            <p:cNvPr id="3" name="Connecteur droit 2"/>
            <p:cNvCxnSpPr/>
            <p:nvPr/>
          </p:nvCxnSpPr>
          <p:spPr>
            <a:xfrm>
              <a:off x="4139952" y="4869160"/>
              <a:ext cx="0" cy="21602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 rot="5400000">
              <a:off x="4139952" y="4870748"/>
              <a:ext cx="0" cy="21602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53" name="Groupe 11"/>
          <p:cNvGrpSpPr>
            <a:grpSpLocks/>
          </p:cNvGrpSpPr>
          <p:nvPr/>
        </p:nvGrpSpPr>
        <p:grpSpPr bwMode="auto">
          <a:xfrm>
            <a:off x="684213" y="5300663"/>
            <a:ext cx="215900" cy="215900"/>
            <a:chOff x="4031940" y="4869160"/>
            <a:chExt cx="216024" cy="216024"/>
          </a:xfrm>
        </p:grpSpPr>
        <p:cxnSp>
          <p:nvCxnSpPr>
            <p:cNvPr id="13" name="Connecteur droit 12"/>
            <p:cNvCxnSpPr/>
            <p:nvPr/>
          </p:nvCxnSpPr>
          <p:spPr>
            <a:xfrm>
              <a:off x="4139952" y="4869160"/>
              <a:ext cx="0" cy="21602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/>
            <p:nvPr/>
          </p:nvCxnSpPr>
          <p:spPr>
            <a:xfrm rot="5400000">
              <a:off x="4139952" y="4870748"/>
              <a:ext cx="0" cy="21602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54" name="Groupe 5"/>
          <p:cNvGrpSpPr>
            <a:grpSpLocks/>
          </p:cNvGrpSpPr>
          <p:nvPr/>
        </p:nvGrpSpPr>
        <p:grpSpPr bwMode="auto">
          <a:xfrm>
            <a:off x="2987675" y="5462588"/>
            <a:ext cx="107950" cy="107950"/>
            <a:chOff x="3959944" y="5389200"/>
            <a:chExt cx="108000" cy="108000"/>
          </a:xfrm>
        </p:grpSpPr>
        <p:cxnSp>
          <p:nvCxnSpPr>
            <p:cNvPr id="16" name="Connecteur droit 15"/>
            <p:cNvCxnSpPr/>
            <p:nvPr/>
          </p:nvCxnSpPr>
          <p:spPr>
            <a:xfrm>
              <a:off x="4010768" y="5389200"/>
              <a:ext cx="0" cy="108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>
              <a:off x="4013944" y="5387611"/>
              <a:ext cx="0" cy="108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55" name="Groupe 18"/>
          <p:cNvGrpSpPr>
            <a:grpSpLocks/>
          </p:cNvGrpSpPr>
          <p:nvPr/>
        </p:nvGrpSpPr>
        <p:grpSpPr bwMode="auto">
          <a:xfrm>
            <a:off x="1150938" y="6018213"/>
            <a:ext cx="107950" cy="107950"/>
            <a:chOff x="3959944" y="5389200"/>
            <a:chExt cx="108000" cy="108000"/>
          </a:xfrm>
        </p:grpSpPr>
        <p:cxnSp>
          <p:nvCxnSpPr>
            <p:cNvPr id="20" name="Connecteur droit 19"/>
            <p:cNvCxnSpPr/>
            <p:nvPr/>
          </p:nvCxnSpPr>
          <p:spPr>
            <a:xfrm>
              <a:off x="4010768" y="5389200"/>
              <a:ext cx="0" cy="108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>
              <a:off x="4013944" y="5387611"/>
              <a:ext cx="0" cy="108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56" name="Groupe 21"/>
          <p:cNvGrpSpPr>
            <a:grpSpLocks/>
          </p:cNvGrpSpPr>
          <p:nvPr/>
        </p:nvGrpSpPr>
        <p:grpSpPr bwMode="auto">
          <a:xfrm>
            <a:off x="3460750" y="4114800"/>
            <a:ext cx="107950" cy="109538"/>
            <a:chOff x="3959944" y="5389200"/>
            <a:chExt cx="108000" cy="108000"/>
          </a:xfrm>
        </p:grpSpPr>
        <p:cxnSp>
          <p:nvCxnSpPr>
            <p:cNvPr id="23" name="Connecteur droit 22"/>
            <p:cNvCxnSpPr/>
            <p:nvPr/>
          </p:nvCxnSpPr>
          <p:spPr>
            <a:xfrm>
              <a:off x="4010768" y="5389200"/>
              <a:ext cx="0" cy="108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/>
            <p:nvPr/>
          </p:nvCxnSpPr>
          <p:spPr>
            <a:xfrm rot="5400000">
              <a:off x="4013944" y="5388417"/>
              <a:ext cx="0" cy="108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57" name="Groupe 24"/>
          <p:cNvGrpSpPr>
            <a:grpSpLocks/>
          </p:cNvGrpSpPr>
          <p:nvPr/>
        </p:nvGrpSpPr>
        <p:grpSpPr bwMode="auto">
          <a:xfrm>
            <a:off x="6804025" y="5300663"/>
            <a:ext cx="107950" cy="107950"/>
            <a:chOff x="3959944" y="5389200"/>
            <a:chExt cx="108000" cy="108000"/>
          </a:xfrm>
        </p:grpSpPr>
        <p:cxnSp>
          <p:nvCxnSpPr>
            <p:cNvPr id="26" name="Connecteur droit 25"/>
            <p:cNvCxnSpPr/>
            <p:nvPr/>
          </p:nvCxnSpPr>
          <p:spPr>
            <a:xfrm>
              <a:off x="4010768" y="5389200"/>
              <a:ext cx="0" cy="108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/>
            <p:nvPr/>
          </p:nvCxnSpPr>
          <p:spPr>
            <a:xfrm rot="5400000">
              <a:off x="4013944" y="5387611"/>
              <a:ext cx="0" cy="108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" name="Imag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6018213"/>
            <a:ext cx="1311364" cy="6827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836613"/>
            <a:ext cx="8229600" cy="4670425"/>
          </a:xfrm>
        </p:spPr>
        <p:txBody>
          <a:bodyPr/>
          <a:lstStyle/>
          <a:p>
            <a:pPr marL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fr-FR" altLang="fr-FR" sz="1600" b="1" dirty="0" smtClean="0">
                <a:solidFill>
                  <a:srgbClr val="DD402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Structurer pour impulser des pratiques professionnelles </a:t>
            </a:r>
            <a:r>
              <a:rPr lang="fr-FR" altLang="fr-FR" sz="1600" b="1" dirty="0" err="1" smtClean="0">
                <a:solidFill>
                  <a:srgbClr val="DD402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éco-responsables</a:t>
            </a:r>
            <a:endParaRPr lang="fr-FR" altLang="fr-FR" sz="1600" b="1" dirty="0" smtClean="0">
              <a:solidFill>
                <a:srgbClr val="DD402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fr-FR" altLang="fr-FR" sz="1600" b="1" dirty="0" smtClean="0">
              <a:solidFill>
                <a:srgbClr val="DD402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eaLnBrk="1" hangingPunct="1">
              <a:lnSpc>
                <a:spcPct val="150000"/>
              </a:lnSpc>
              <a:spcBef>
                <a:spcPct val="0"/>
              </a:spcBef>
              <a:buClr>
                <a:srgbClr val="DD4026"/>
              </a:buClr>
            </a:pPr>
            <a:r>
              <a:rPr lang="fr-FR" altLang="fr-F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Création d’une mission DD rattachée à la Direction</a:t>
            </a:r>
          </a:p>
          <a:p>
            <a:pPr marL="0" eaLnBrk="1" hangingPunct="1">
              <a:lnSpc>
                <a:spcPct val="150000"/>
              </a:lnSpc>
              <a:spcBef>
                <a:spcPct val="0"/>
              </a:spcBef>
              <a:buClr>
                <a:srgbClr val="DD4026"/>
              </a:buClr>
            </a:pPr>
            <a:r>
              <a:rPr lang="fr-FR" altLang="fr-F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Désignation de correspondants DD sur chaque site, avec un plan de formation dédié</a:t>
            </a:r>
          </a:p>
          <a:p>
            <a:pPr marL="0" eaLnBrk="1" hangingPunct="1">
              <a:lnSpc>
                <a:spcPct val="150000"/>
              </a:lnSpc>
              <a:spcBef>
                <a:spcPct val="0"/>
              </a:spcBef>
              <a:buClr>
                <a:srgbClr val="DD4026"/>
              </a:buClr>
            </a:pPr>
            <a:r>
              <a:rPr lang="fr-FR" altLang="fr-F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Insertion du DD dans les fiches de poste de tous les agents</a:t>
            </a:r>
          </a:p>
          <a:p>
            <a:pPr marL="0" eaLnBrk="1" hangingPunct="1">
              <a:lnSpc>
                <a:spcPct val="150000"/>
              </a:lnSpc>
              <a:spcBef>
                <a:spcPct val="0"/>
              </a:spcBef>
              <a:buClr>
                <a:srgbClr val="DD4026"/>
              </a:buClr>
            </a:pPr>
            <a:r>
              <a:rPr lang="fr-FR" altLang="fr-F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Mise en place progressive d’indicateurs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Clr>
                <a:srgbClr val="DD4026"/>
              </a:buClr>
              <a:buNone/>
            </a:pPr>
            <a:r>
              <a:rPr lang="fr-FR" altLang="fr-F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fr-FR" altLang="fr-F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fr-FR" altLang="fr-FR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eaLnBrk="1" hangingPunct="1">
              <a:lnSpc>
                <a:spcPct val="150000"/>
              </a:lnSpc>
              <a:spcBef>
                <a:spcPts val="500"/>
              </a:spcBef>
              <a:buFontTx/>
              <a:buNone/>
            </a:pPr>
            <a:endParaRPr lang="fr-FR" altLang="fr-FR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395288" y="260350"/>
            <a:ext cx="8280400" cy="396875"/>
          </a:xfrm>
          <a:prstGeom prst="rect">
            <a:avLst/>
          </a:prstGeom>
          <a:solidFill>
            <a:srgbClr val="DD40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Organiser une mission DD en bibliothèque</a:t>
            </a:r>
            <a:endParaRPr lang="fr-FR" altLang="fr-FR" sz="2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80140"/>
            <a:ext cx="9144000" cy="261257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6018213"/>
            <a:ext cx="1311364" cy="682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88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80140"/>
            <a:ext cx="9144000" cy="2612571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836613"/>
            <a:ext cx="8280400" cy="4670425"/>
          </a:xfrm>
        </p:spPr>
        <p:txBody>
          <a:bodyPr/>
          <a:lstStyle/>
          <a:p>
            <a:pPr marL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fr-FR" altLang="fr-FR" sz="1600" b="1" dirty="0" smtClean="0">
                <a:solidFill>
                  <a:srgbClr val="DD402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Sensibiliser et légitimer (1)</a:t>
            </a:r>
          </a:p>
          <a:p>
            <a:pPr marL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fr-FR" altLang="fr-FR" sz="1600" b="1" dirty="0" smtClean="0">
              <a:solidFill>
                <a:srgbClr val="DD402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eaLnBrk="1" hangingPunct="1">
              <a:lnSpc>
                <a:spcPct val="150000"/>
              </a:lnSpc>
              <a:spcBef>
                <a:spcPct val="0"/>
              </a:spcBef>
              <a:buClr>
                <a:srgbClr val="DD4026"/>
              </a:buClr>
            </a:pPr>
            <a:r>
              <a:rPr lang="fr-FR" altLang="fr-F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Diffusion de l’éco-geste du mois</a:t>
            </a:r>
          </a:p>
          <a:p>
            <a:pPr marL="0" eaLnBrk="1" hangingPunct="1">
              <a:lnSpc>
                <a:spcPct val="150000"/>
              </a:lnSpc>
              <a:spcBef>
                <a:spcPct val="0"/>
              </a:spcBef>
              <a:buClr>
                <a:srgbClr val="DD4026"/>
              </a:buClr>
            </a:pPr>
            <a:r>
              <a:rPr lang="fr-FR" altLang="fr-F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Quelques exemples:</a:t>
            </a:r>
          </a:p>
          <a:p>
            <a:pPr marL="400050" lvl="1">
              <a:lnSpc>
                <a:spcPct val="150000"/>
              </a:lnSpc>
              <a:spcBef>
                <a:spcPct val="0"/>
              </a:spcBef>
              <a:buClr>
                <a:srgbClr val="DD4026"/>
              </a:buClr>
            </a:pPr>
            <a:r>
              <a:rPr lang="fr-FR" altLang="fr-F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Navigation internet </a:t>
            </a:r>
            <a:r>
              <a:rPr lang="fr-FR" altLang="fr-FR" sz="1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éco-responsable</a:t>
            </a:r>
            <a:endParaRPr lang="fr-FR" altLang="fr-FR" sz="1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00050" lvl="1">
              <a:lnSpc>
                <a:spcPct val="150000"/>
              </a:lnSpc>
              <a:spcBef>
                <a:spcPct val="0"/>
              </a:spcBef>
              <a:buClr>
                <a:srgbClr val="DD4026"/>
              </a:buClr>
            </a:pPr>
            <a:r>
              <a:rPr lang="fr-FR" altLang="fr-F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Arrêtons d’être poli !</a:t>
            </a:r>
          </a:p>
          <a:p>
            <a:pPr marL="400050" lvl="1">
              <a:lnSpc>
                <a:spcPct val="150000"/>
              </a:lnSpc>
              <a:spcBef>
                <a:spcPct val="0"/>
              </a:spcBef>
              <a:buClr>
                <a:srgbClr val="DD4026"/>
              </a:buClr>
            </a:pPr>
            <a:r>
              <a:rPr lang="fr-FR" altLang="fr-F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Brouillons et impressions</a:t>
            </a:r>
          </a:p>
          <a:p>
            <a:pPr marL="400050" lvl="1">
              <a:lnSpc>
                <a:spcPct val="150000"/>
              </a:lnSpc>
              <a:spcBef>
                <a:spcPct val="0"/>
              </a:spcBef>
              <a:buClr>
                <a:srgbClr val="DD4026"/>
              </a:buClr>
            </a:pPr>
            <a:r>
              <a:rPr lang="fr-FR" altLang="fr-F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Bonnes résolutions : j’abandonne l’ascenseur</a:t>
            </a:r>
          </a:p>
          <a:p>
            <a:pPr marL="400050" lvl="1">
              <a:lnSpc>
                <a:spcPct val="150000"/>
              </a:lnSpc>
              <a:spcBef>
                <a:spcPct val="0"/>
              </a:spcBef>
              <a:buClr>
                <a:srgbClr val="DD4026"/>
              </a:buClr>
            </a:pPr>
            <a:r>
              <a:rPr lang="fr-FR" altLang="fr-F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J’essaye sans double écran</a:t>
            </a:r>
          </a:p>
          <a:p>
            <a:pPr marL="400050" lvl="1">
              <a:lnSpc>
                <a:spcPct val="150000"/>
              </a:lnSpc>
              <a:spcBef>
                <a:spcPct val="0"/>
              </a:spcBef>
              <a:buClr>
                <a:srgbClr val="DD4026"/>
              </a:buClr>
            </a:pPr>
            <a:r>
              <a:rPr lang="fr-FR" altLang="fr-F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Grand nettoyage de printemps</a:t>
            </a:r>
          </a:p>
          <a:p>
            <a:pPr marL="400050" lvl="1">
              <a:lnSpc>
                <a:spcPct val="150000"/>
              </a:lnSpc>
              <a:spcBef>
                <a:spcPct val="0"/>
              </a:spcBef>
              <a:buClr>
                <a:srgbClr val="DD4026"/>
              </a:buClr>
            </a:pPr>
            <a:r>
              <a:rPr lang="fr-FR" altLang="fr-F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Mobilité : les dispositifs proposés par l’Université</a:t>
            </a:r>
          </a:p>
          <a:p>
            <a:pPr marL="400050" lvl="1">
              <a:lnSpc>
                <a:spcPct val="150000"/>
              </a:lnSpc>
              <a:spcBef>
                <a:spcPct val="0"/>
              </a:spcBef>
              <a:buClr>
                <a:srgbClr val="DD4026"/>
              </a:buClr>
            </a:pPr>
            <a:r>
              <a:rPr lang="fr-FR" altLang="fr-F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Je me lave les mains à l’eau froide</a:t>
            </a:r>
          </a:p>
          <a:p>
            <a:pPr marL="400050" lvl="1">
              <a:lnSpc>
                <a:spcPct val="150000"/>
              </a:lnSpc>
              <a:spcBef>
                <a:spcPct val="0"/>
              </a:spcBef>
              <a:buClr>
                <a:srgbClr val="DD4026"/>
              </a:buClr>
            </a:pPr>
            <a:r>
              <a:rPr lang="fr-FR" altLang="fr-F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Téléphoner ou se déplacer plutôt qu’envoyer un mail</a:t>
            </a:r>
          </a:p>
          <a:p>
            <a:pPr marL="400050" lvl="1">
              <a:lnSpc>
                <a:spcPct val="150000"/>
              </a:lnSpc>
              <a:spcBef>
                <a:spcPct val="0"/>
              </a:spcBef>
              <a:buClr>
                <a:srgbClr val="DD4026"/>
              </a:buClr>
            </a:pPr>
            <a:r>
              <a:rPr lang="fr-FR" altLang="fr-F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Faire des affiches </a:t>
            </a:r>
            <a:r>
              <a:rPr lang="fr-FR" altLang="fr-FR" sz="1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ré-utilisables</a:t>
            </a:r>
            <a:endParaRPr lang="fr-FR" altLang="fr-FR" sz="1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eaLnBrk="1" hangingPunct="1">
              <a:lnSpc>
                <a:spcPct val="150000"/>
              </a:lnSpc>
              <a:spcBef>
                <a:spcPct val="0"/>
              </a:spcBef>
              <a:buClr>
                <a:srgbClr val="DD4026"/>
              </a:buClr>
            </a:pPr>
            <a:endParaRPr lang="fr-FR" altLang="fr-FR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eaLnBrk="1" hangingPunct="1">
              <a:lnSpc>
                <a:spcPct val="150000"/>
              </a:lnSpc>
              <a:spcBef>
                <a:spcPct val="0"/>
              </a:spcBef>
              <a:buClr>
                <a:srgbClr val="DD4026"/>
              </a:buClr>
            </a:pPr>
            <a:endParaRPr lang="fr-FR" altLang="fr-FR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Clr>
                <a:srgbClr val="DD4026"/>
              </a:buClr>
              <a:buNone/>
            </a:pPr>
            <a:r>
              <a:rPr lang="fr-FR" altLang="fr-F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fr-FR" altLang="fr-F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fr-FR" altLang="fr-FR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eaLnBrk="1" hangingPunct="1">
              <a:lnSpc>
                <a:spcPct val="150000"/>
              </a:lnSpc>
              <a:spcBef>
                <a:spcPts val="500"/>
              </a:spcBef>
              <a:buFontTx/>
              <a:buNone/>
            </a:pPr>
            <a:endParaRPr lang="fr-FR" altLang="fr-FR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395288" y="260350"/>
            <a:ext cx="8280400" cy="396875"/>
          </a:xfrm>
          <a:prstGeom prst="rect">
            <a:avLst/>
          </a:prstGeom>
          <a:solidFill>
            <a:srgbClr val="DD40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Organiser une mission DD en bibliothèque</a:t>
            </a:r>
            <a:endParaRPr lang="fr-FR" altLang="fr-FR" sz="2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6018213"/>
            <a:ext cx="1311364" cy="682721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2757" y="1723338"/>
            <a:ext cx="2230814" cy="1816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5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836613"/>
            <a:ext cx="3888680" cy="4670425"/>
          </a:xfrm>
        </p:spPr>
        <p:txBody>
          <a:bodyPr/>
          <a:lstStyle/>
          <a:p>
            <a:pPr marL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fr-FR" altLang="fr-FR" sz="1600" b="1" dirty="0" smtClean="0">
                <a:solidFill>
                  <a:srgbClr val="DD402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Sensibiliser et légitimer (2)</a:t>
            </a:r>
          </a:p>
          <a:p>
            <a:pPr marL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fr-FR" altLang="fr-FR" sz="1600" b="1" dirty="0" smtClean="0">
              <a:solidFill>
                <a:srgbClr val="DD402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eaLnBrk="1" hangingPunct="1">
              <a:lnSpc>
                <a:spcPct val="150000"/>
              </a:lnSpc>
              <a:spcBef>
                <a:spcPct val="0"/>
              </a:spcBef>
              <a:buClr>
                <a:srgbClr val="DD4026"/>
              </a:buClr>
            </a:pPr>
            <a:r>
              <a:rPr lang="fr-FR" altLang="fr-F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Enquête auprès des étudiants (mars 2023) : </a:t>
            </a:r>
            <a:r>
              <a:rPr lang="fr-FR" altLang="fr-FR" sz="14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 La planète, la BU et moi » </a:t>
            </a:r>
            <a:r>
              <a:rPr lang="fr-FR" altLang="fr-F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(523 répondants)</a:t>
            </a:r>
          </a:p>
          <a:p>
            <a:pPr marL="0" eaLnBrk="1" hangingPunct="1">
              <a:lnSpc>
                <a:spcPct val="150000"/>
              </a:lnSpc>
              <a:spcBef>
                <a:spcPct val="0"/>
              </a:spcBef>
              <a:buClr>
                <a:srgbClr val="DD4026"/>
              </a:buClr>
            </a:pPr>
            <a:endParaRPr lang="fr-FR" altLang="fr-FR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>
              <a:lnSpc>
                <a:spcPct val="150000"/>
              </a:lnSpc>
              <a:spcBef>
                <a:spcPct val="0"/>
              </a:spcBef>
              <a:buClr>
                <a:srgbClr val="DD4026"/>
              </a:buClr>
            </a:pPr>
            <a:r>
              <a:rPr lang="fr-FR" altLang="fr-F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Création d’un plan d’actions </a:t>
            </a:r>
            <a:r>
              <a:rPr lang="fr-FR" altLang="fr-F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DD</a:t>
            </a:r>
            <a:endParaRPr lang="fr-FR" altLang="fr-FR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eaLnBrk="1" hangingPunct="1">
              <a:lnSpc>
                <a:spcPct val="150000"/>
              </a:lnSpc>
              <a:spcBef>
                <a:spcPct val="0"/>
              </a:spcBef>
              <a:buClr>
                <a:srgbClr val="DD4026"/>
              </a:buClr>
            </a:pPr>
            <a:endParaRPr lang="fr-FR" altLang="fr-FR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Clr>
                <a:srgbClr val="DD4026"/>
              </a:buClr>
              <a:buNone/>
            </a:pPr>
            <a:r>
              <a:rPr lang="fr-FR" altLang="fr-F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fr-FR" altLang="fr-F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fr-FR" altLang="fr-FR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eaLnBrk="1" hangingPunct="1">
              <a:lnSpc>
                <a:spcPct val="150000"/>
              </a:lnSpc>
              <a:spcBef>
                <a:spcPts val="500"/>
              </a:spcBef>
              <a:buFontTx/>
              <a:buNone/>
            </a:pPr>
            <a:endParaRPr lang="fr-FR" altLang="fr-FR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395288" y="260350"/>
            <a:ext cx="8280400" cy="396875"/>
          </a:xfrm>
          <a:prstGeom prst="rect">
            <a:avLst/>
          </a:prstGeom>
          <a:solidFill>
            <a:srgbClr val="DD40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Organiser une mission DD en bibliothèque</a:t>
            </a:r>
            <a:endParaRPr lang="fr-FR" altLang="fr-FR" sz="2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80140"/>
            <a:ext cx="9144000" cy="261257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6018213"/>
            <a:ext cx="1311364" cy="682721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 rot="265972">
            <a:off x="4854313" y="981737"/>
            <a:ext cx="3907376" cy="39294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 rôle évident des BU</a:t>
            </a:r>
            <a:endParaRPr lang="fr-FR" sz="14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>
              <a:defRPr/>
            </a:pPr>
            <a:r>
              <a:rPr lang="fr-FR" b="1" dirty="0">
                <a:solidFill>
                  <a:srgbClr val="00B050"/>
                </a:solidFill>
              </a:rPr>
              <a:t>87%</a:t>
            </a:r>
            <a:r>
              <a:rPr lang="fr-FR" sz="1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des répondants pensent que la BU a un rôle d'information et d'accompagnement des étudiants vis-à-vis du développement durable </a:t>
            </a:r>
          </a:p>
          <a:p>
            <a:pPr>
              <a:defRPr/>
            </a:pPr>
            <a:endParaRPr lang="fr-FR" sz="14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14000"/>
              </a:lnSpc>
              <a:defRPr/>
            </a:pPr>
            <a:r>
              <a:rPr lang="fr-FR" sz="1200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Comment ?</a:t>
            </a:r>
          </a:p>
          <a:p>
            <a:pPr marL="285750" indent="-285750">
              <a:lnSpc>
                <a:spcPct val="114000"/>
              </a:lnSpc>
              <a:buFont typeface="Wingdings" panose="05000000000000000000" pitchFamily="2" charset="2"/>
              <a:buChar char="Ø"/>
              <a:defRPr/>
            </a:pPr>
            <a:r>
              <a:rPr lang="fr-FR" sz="1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80% des répondants sont intéressés par des </a:t>
            </a:r>
            <a:r>
              <a:rPr lang="fr-FR" sz="12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informations sur le DD </a:t>
            </a:r>
            <a:r>
              <a:rPr lang="fr-FR" sz="1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(expositions, projections, conférences, ouvrages </a:t>
            </a:r>
            <a:r>
              <a:rPr lang="fr-FR" sz="12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pratiques…)</a:t>
            </a:r>
            <a:endParaRPr lang="fr-FR" sz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lnSpc>
                <a:spcPct val="114000"/>
              </a:lnSpc>
              <a:buFont typeface="Wingdings" panose="05000000000000000000" pitchFamily="2" charset="2"/>
              <a:buChar char="Ø"/>
              <a:defRPr/>
            </a:pPr>
            <a:r>
              <a:rPr lang="fr-FR" sz="1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50% des répondants sont intéressés par des </a:t>
            </a:r>
            <a:r>
              <a:rPr lang="fr-FR" sz="12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animations sur le DD </a:t>
            </a:r>
            <a:r>
              <a:rPr lang="fr-FR" sz="1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organisées par la BU (ateliers do-</a:t>
            </a:r>
            <a:r>
              <a:rPr lang="fr-FR" sz="12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</a:t>
            </a:r>
            <a:r>
              <a:rPr lang="fr-FR" sz="1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</a:t>
            </a:r>
            <a:r>
              <a:rPr lang="fr-FR" sz="12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yourself</a:t>
            </a:r>
            <a:r>
              <a:rPr lang="fr-FR" sz="1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collecte des déchets, vide-dressing, </a:t>
            </a:r>
            <a:r>
              <a:rPr lang="fr-FR" sz="1200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grainothèque</a:t>
            </a:r>
            <a:r>
              <a:rPr lang="fr-FR" sz="12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…)</a:t>
            </a:r>
            <a:endParaRPr lang="fr-FR" sz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836613"/>
            <a:ext cx="8229600" cy="4670425"/>
          </a:xfrm>
        </p:spPr>
        <p:txBody>
          <a:bodyPr/>
          <a:lstStyle/>
          <a:p>
            <a:pPr marL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fr-FR" altLang="fr-FR" sz="1600" b="1" dirty="0">
                <a:solidFill>
                  <a:srgbClr val="DD402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fr-FR" altLang="fr-FR" sz="1600" b="1" dirty="0" smtClean="0">
                <a:solidFill>
                  <a:srgbClr val="DD402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 difficultés</a:t>
            </a:r>
          </a:p>
          <a:p>
            <a:pPr marL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fr-FR" altLang="fr-FR" sz="1600" b="1" dirty="0" smtClean="0">
              <a:solidFill>
                <a:srgbClr val="DD402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eaLnBrk="1" hangingPunct="1">
              <a:lnSpc>
                <a:spcPct val="150000"/>
              </a:lnSpc>
              <a:spcBef>
                <a:spcPct val="0"/>
              </a:spcBef>
              <a:buClr>
                <a:srgbClr val="DD4026"/>
              </a:buClr>
            </a:pPr>
            <a:r>
              <a:rPr lang="fr-FR" altLang="fr-F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question des moyens</a:t>
            </a:r>
          </a:p>
          <a:p>
            <a:pPr marL="0" eaLnBrk="1" hangingPunct="1">
              <a:lnSpc>
                <a:spcPct val="150000"/>
              </a:lnSpc>
              <a:spcBef>
                <a:spcPct val="0"/>
              </a:spcBef>
              <a:buClr>
                <a:srgbClr val="DD4026"/>
              </a:buClr>
            </a:pPr>
            <a:r>
              <a:rPr lang="fr-FR" altLang="fr-F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limite des compétences du bibliothécaire</a:t>
            </a:r>
          </a:p>
          <a:p>
            <a:pPr marL="0" eaLnBrk="1" hangingPunct="1">
              <a:lnSpc>
                <a:spcPct val="150000"/>
              </a:lnSpc>
              <a:spcBef>
                <a:spcPct val="0"/>
              </a:spcBef>
              <a:buClr>
                <a:srgbClr val="DD4026"/>
              </a:buClr>
            </a:pPr>
            <a:r>
              <a:rPr lang="fr-FR" altLang="fr-F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Une certaine lourdeur administrative (achat</a:t>
            </a:r>
            <a:r>
              <a:rPr lang="fr-FR" altLang="fr-F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fr-FR" altLang="fr-F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déchets…)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Clr>
                <a:srgbClr val="DD4026"/>
              </a:buClr>
              <a:buNone/>
            </a:pPr>
            <a:endParaRPr lang="fr-FR" altLang="fr-FR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Clr>
                <a:srgbClr val="DD4026"/>
              </a:buClr>
              <a:buNone/>
            </a:pPr>
            <a:r>
              <a:rPr lang="fr-FR" altLang="fr-F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fr-FR" altLang="fr-F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fr-FR" altLang="fr-FR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eaLnBrk="1" hangingPunct="1">
              <a:lnSpc>
                <a:spcPct val="150000"/>
              </a:lnSpc>
              <a:spcBef>
                <a:spcPts val="500"/>
              </a:spcBef>
              <a:buFontTx/>
              <a:buNone/>
            </a:pPr>
            <a:endParaRPr lang="fr-FR" altLang="fr-FR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395288" y="260350"/>
            <a:ext cx="8280400" cy="396875"/>
          </a:xfrm>
          <a:prstGeom prst="rect">
            <a:avLst/>
          </a:prstGeom>
          <a:solidFill>
            <a:srgbClr val="DD40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Organiser une mission DD en bibliothèque</a:t>
            </a:r>
            <a:endParaRPr lang="fr-FR" altLang="fr-FR" sz="2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80140"/>
            <a:ext cx="9144000" cy="261257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6018213"/>
            <a:ext cx="1311364" cy="682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34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au modèle diaporama 2017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Nouveau modèle diaporama 2017</Template>
  <TotalTime>0</TotalTime>
  <Words>294</Words>
  <Application>Microsoft Office PowerPoint</Application>
  <PresentationFormat>Affichage à l'écran (4:3)</PresentationFormat>
  <Paragraphs>57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Verdana</vt:lpstr>
      <vt:lpstr>Wingdings</vt:lpstr>
      <vt:lpstr>Nouveau modèle diaporama 2017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2017-12-22T09:07:06Z</dcterms:created>
  <dcterms:modified xsi:type="dcterms:W3CDTF">2023-12-11T10:16:32Z</dcterms:modified>
</cp:coreProperties>
</file>