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D7730-F71F-493E-9C3C-B73A12A1597E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E6F47-2E87-43B7-A37E-F43B20BC6D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1166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5904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53DD-1A8E-4439-B5AD-300FD48DD5F3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0A16-F1A5-4B7F-BF33-F0BACC291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43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53DD-1A8E-4439-B5AD-300FD48DD5F3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0A16-F1A5-4B7F-BF33-F0BACC291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31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53DD-1A8E-4439-B5AD-300FD48DD5F3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0A16-F1A5-4B7F-BF33-F0BACC291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072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53DD-1A8E-4439-B5AD-300FD48DD5F3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0A16-F1A5-4B7F-BF33-F0BACC291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3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53DD-1A8E-4439-B5AD-300FD48DD5F3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0A16-F1A5-4B7F-BF33-F0BACC291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289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53DD-1A8E-4439-B5AD-300FD48DD5F3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0A16-F1A5-4B7F-BF33-F0BACC291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4128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53DD-1A8E-4439-B5AD-300FD48DD5F3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0A16-F1A5-4B7F-BF33-F0BACC291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373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53DD-1A8E-4439-B5AD-300FD48DD5F3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0A16-F1A5-4B7F-BF33-F0BACC291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36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53DD-1A8E-4439-B5AD-300FD48DD5F3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0A16-F1A5-4B7F-BF33-F0BACC291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64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53DD-1A8E-4439-B5AD-300FD48DD5F3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0A16-F1A5-4B7F-BF33-F0BACC291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099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53DD-1A8E-4439-B5AD-300FD48DD5F3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0A16-F1A5-4B7F-BF33-F0BACC291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307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353DD-1A8E-4439-B5AD-300FD48DD5F3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20A16-F1A5-4B7F-BF33-F0BACC291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48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23897" y="1290861"/>
            <a:ext cx="5587968" cy="3765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133" b="1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Il nous reste très peu de temps pour agir</a:t>
            </a:r>
          </a:p>
          <a:p>
            <a:pPr algn="just"/>
            <a:r>
              <a:rPr lang="fr-FR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Pour atteindre l’objectif de 1,5°C = émissions de GES devront cesser d’augmenter au plus tard en 2025 et être réduites de moitié d’ici 2030 et atteindre le net zéro en 2050</a:t>
            </a:r>
          </a:p>
          <a:p>
            <a:pPr algn="just"/>
            <a:endParaRPr lang="fr-FR" sz="1867" b="1" dirty="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  <a:p>
            <a:pPr algn="just"/>
            <a:r>
              <a:rPr lang="fr-FR" sz="1867" b="1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Que fait-on ? </a:t>
            </a:r>
          </a:p>
          <a:p>
            <a:pPr algn="just"/>
            <a:endParaRPr lang="fr-FR" sz="1867" b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  <a:p>
            <a:pPr algn="just">
              <a:spcBef>
                <a:spcPts val="600"/>
              </a:spcBef>
            </a:pPr>
            <a:r>
              <a:rPr lang="fr-FR" sz="2133" b="1" dirty="0">
                <a:solidFill>
                  <a:srgbClr val="0070C0"/>
                </a:solidFill>
                <a:latin typeface="Arial" charset="0"/>
                <a:cs typeface="Arial" charset="0"/>
                <a:sym typeface="Wingdings" charset="0"/>
              </a:rPr>
              <a:t> </a:t>
            </a:r>
            <a:r>
              <a:rPr lang="fr-FR" sz="2133" b="1" dirty="0">
                <a:solidFill>
                  <a:srgbClr val="0070C0"/>
                </a:solidFill>
                <a:latin typeface="Arial" charset="0"/>
                <a:cs typeface="Arial" charset="0"/>
              </a:rPr>
              <a:t>Atténuation, Adaptation</a:t>
            </a:r>
          </a:p>
          <a:p>
            <a:pPr algn="just">
              <a:spcBef>
                <a:spcPts val="600"/>
              </a:spcBef>
            </a:pPr>
            <a:r>
              <a:rPr lang="fr-FR" sz="1867" dirty="0">
                <a:latin typeface="Arial" charset="0"/>
                <a:cs typeface="Arial" charset="0"/>
              </a:rPr>
              <a:t>À l’échelle internationale, national, régionale, locale et du citoyen</a:t>
            </a:r>
          </a:p>
          <a:p>
            <a:pPr algn="just"/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" name="Picture 1" descr="C:\Users\costa\Desktop\photos à classer\humour littoral\tete_sab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135" y="1309896"/>
            <a:ext cx="4502151" cy="352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E0093BC-0AC0-3D4E-B532-028743C2FD27}"/>
              </a:ext>
            </a:extLst>
          </p:cNvPr>
          <p:cNvSpPr txBox="1"/>
          <p:nvPr/>
        </p:nvSpPr>
        <p:spPr>
          <a:xfrm>
            <a:off x="720255" y="5146280"/>
            <a:ext cx="10900991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Atténuer les effets du changement climatique </a:t>
            </a:r>
          </a:p>
          <a:p>
            <a:pPr algn="ctr"/>
            <a:r>
              <a:rPr lang="fr-FR" sz="21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réduisant les émissions de gaz à effet de serre </a:t>
            </a:r>
          </a:p>
          <a:p>
            <a:pPr algn="ctr"/>
            <a:r>
              <a:rPr lang="fr-FR" sz="21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une meilleure adaptation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CF9A9ED-A86E-0B71-3F29-3C728352199E}"/>
              </a:ext>
            </a:extLst>
          </p:cNvPr>
          <p:cNvSpPr txBox="1">
            <a:spLocks noChangeArrowheads="1"/>
          </p:cNvSpPr>
          <p:nvPr/>
        </p:nvSpPr>
        <p:spPr>
          <a:xfrm>
            <a:off x="1991801" y="193783"/>
            <a:ext cx="9656863" cy="6133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667" dirty="0">
                <a:solidFill>
                  <a:srgbClr val="00009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Arial" charset="0"/>
              </a:rPr>
              <a:t>L’urgence climatique : C’est maintenant</a:t>
            </a:r>
          </a:p>
          <a:p>
            <a:endParaRPr lang="fr-FR" altLang="fr-FR" sz="2667" dirty="0">
              <a:solidFill>
                <a:srgbClr val="00009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DF5679E1-CCD4-FBE9-E556-DCD9CD77E4AD}"/>
              </a:ext>
            </a:extLst>
          </p:cNvPr>
          <p:cNvSpPr txBox="1">
            <a:spLocks/>
          </p:cNvSpPr>
          <p:nvPr/>
        </p:nvSpPr>
        <p:spPr>
          <a:xfrm>
            <a:off x="9821245" y="6424217"/>
            <a:ext cx="1800000" cy="48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/>
              <a:pPr algn="r"/>
              <a:t>1</a:t>
            </a:fld>
            <a:endParaRPr lang="fr-FR" sz="1067" dirty="0"/>
          </a:p>
        </p:txBody>
      </p:sp>
    </p:spTree>
    <p:extLst>
      <p:ext uri="{BB962C8B-B14F-4D97-AF65-F5344CB8AC3E}">
        <p14:creationId xmlns:p14="http://schemas.microsoft.com/office/powerpoint/2010/main" val="1858039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3CBC02-06FF-185A-B557-FABCA4324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09" y="233918"/>
            <a:ext cx="9656584" cy="450799"/>
          </a:xfrm>
        </p:spPr>
        <p:txBody>
          <a:bodyPr>
            <a:normAutofit fontScale="90000"/>
          </a:bodyPr>
          <a:lstStyle/>
          <a:p>
            <a:r>
              <a:rPr lang="fr-FR" sz="2667" dirty="0">
                <a:solidFill>
                  <a:srgbClr val="00009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Emissions de GES / Empreinte carbone</a:t>
            </a:r>
          </a:p>
        </p:txBody>
      </p:sp>
      <p:sp>
        <p:nvSpPr>
          <p:cNvPr id="4" name="ZoneTexte 22">
            <a:extLst>
              <a:ext uri="{FF2B5EF4-FFF2-40B4-BE49-F238E27FC236}">
                <a16:creationId xmlns:a16="http://schemas.microsoft.com/office/drawing/2014/main" id="{B8A064DA-D019-AF6B-7AFE-EE0046BC8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39" y="684717"/>
            <a:ext cx="83151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/>
            <a:r>
              <a:rPr lang="en-GB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Limiter le </a:t>
            </a:r>
            <a:r>
              <a:rPr lang="en-GB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réchauffement</a:t>
            </a:r>
            <a:r>
              <a:rPr lang="en-GB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planétaire</a:t>
            </a:r>
            <a:r>
              <a:rPr lang="en-GB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GB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1,5°ou 2°C </a:t>
            </a:r>
          </a:p>
          <a:p>
            <a:pPr marL="0" indent="0"/>
            <a:r>
              <a:rPr lang="en-GB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demande</a:t>
            </a:r>
            <a:r>
              <a:rPr lang="en-GB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GB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changements</a:t>
            </a:r>
            <a:r>
              <a:rPr lang="en-GB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GB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GB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échelle</a:t>
            </a:r>
            <a:r>
              <a:rPr lang="en-GB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sans </a:t>
            </a:r>
            <a:r>
              <a:rPr lang="en-GB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précédent</a:t>
            </a:r>
            <a:endParaRPr lang="en-GB" sz="1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faudrait que chaque être humain consomme au maximum :</a:t>
            </a:r>
          </a:p>
          <a:p>
            <a:pPr marL="0" indent="0"/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tonnes équivalent CO</a:t>
            </a:r>
            <a:r>
              <a:rPr lang="fr-FR" sz="18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par an dans le cas du scénario de 2 °C</a:t>
            </a:r>
          </a:p>
        </p:txBody>
      </p:sp>
      <p:pic>
        <p:nvPicPr>
          <p:cNvPr id="1026" name="Picture 2" descr="Empreinte carbone : conscientiser sur les gaz à effet de serre">
            <a:extLst>
              <a:ext uri="{FF2B5EF4-FFF2-40B4-BE49-F238E27FC236}">
                <a16:creationId xmlns:a16="http://schemas.microsoft.com/office/drawing/2014/main" id="{EC326612-9718-3C94-560B-D847011BD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118" y="846973"/>
            <a:ext cx="1419484" cy="81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1325F60-A618-70FC-14B2-AF8BCF756B29}"/>
              </a:ext>
            </a:extLst>
          </p:cNvPr>
          <p:cNvSpPr txBox="1"/>
          <p:nvPr/>
        </p:nvSpPr>
        <p:spPr>
          <a:xfrm>
            <a:off x="8571602" y="666179"/>
            <a:ext cx="35449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Empreinte carbone de la France 2021 : </a:t>
            </a:r>
          </a:p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8,9 tonnes de CO</a:t>
            </a:r>
            <a:r>
              <a:rPr lang="fr-FR" b="1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-éq / pers.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Diviser empreinte C par 4,5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A67329FB-4268-4876-415B-88968AC34DB5}"/>
              </a:ext>
            </a:extLst>
          </p:cNvPr>
          <p:cNvSpPr txBox="1">
            <a:spLocks/>
          </p:cNvSpPr>
          <p:nvPr/>
        </p:nvSpPr>
        <p:spPr>
          <a:xfrm>
            <a:off x="9536093" y="6468236"/>
            <a:ext cx="1800000" cy="33277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/>
              <a:pPr algn="r"/>
              <a:t>2</a:t>
            </a:fld>
            <a:endParaRPr lang="fr-FR" sz="1067" dirty="0"/>
          </a:p>
        </p:txBody>
      </p:sp>
      <p:sp>
        <p:nvSpPr>
          <p:cNvPr id="11" name="TextBox 53">
            <a:extLst>
              <a:ext uri="{FF2B5EF4-FFF2-40B4-BE49-F238E27FC236}">
                <a16:creationId xmlns:a16="http://schemas.microsoft.com/office/drawing/2014/main" id="{08AE626D-501B-1622-C419-B9B700484362}"/>
              </a:ext>
            </a:extLst>
          </p:cNvPr>
          <p:cNvSpPr txBox="1"/>
          <p:nvPr/>
        </p:nvSpPr>
        <p:spPr>
          <a:xfrm>
            <a:off x="478446" y="6357674"/>
            <a:ext cx="619225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333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Source : CITEPA-SECTEN, </a:t>
            </a:r>
            <a:r>
              <a:rPr lang="en-GB" sz="1333" dirty="0" err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baromètre</a:t>
            </a:r>
            <a:r>
              <a:rPr lang="en-GB" sz="1333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 </a:t>
            </a:r>
            <a:r>
              <a:rPr lang="en-GB" sz="1333" dirty="0" err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mensuel</a:t>
            </a:r>
            <a:r>
              <a:rPr lang="en-GB" sz="1333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 – hors UTCATF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965554C-9F68-D7BF-0350-D50740FF4E7A}"/>
              </a:ext>
            </a:extLst>
          </p:cNvPr>
          <p:cNvGrpSpPr/>
          <p:nvPr/>
        </p:nvGrpSpPr>
        <p:grpSpPr>
          <a:xfrm>
            <a:off x="719403" y="1892829"/>
            <a:ext cx="10363200" cy="4507072"/>
            <a:chOff x="539552" y="1419622"/>
            <a:chExt cx="7772400" cy="338030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BAF7E00-E26E-9A73-85AD-F00D21DC4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552" y="1419622"/>
              <a:ext cx="7772400" cy="338030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BCB9A-6DA1-3A31-6867-9A6CA66C3ED4}"/>
                </a:ext>
              </a:extLst>
            </p:cNvPr>
            <p:cNvSpPr/>
            <p:nvPr/>
          </p:nvSpPr>
          <p:spPr>
            <a:xfrm>
              <a:off x="1331640" y="4403581"/>
              <a:ext cx="6980312" cy="33149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</p:spTree>
    <p:extLst>
      <p:ext uri="{BB962C8B-B14F-4D97-AF65-F5344CB8AC3E}">
        <p14:creationId xmlns:p14="http://schemas.microsoft.com/office/powerpoint/2010/main" val="372195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3CBC02-06FF-185A-B557-FABCA4324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09" y="233918"/>
            <a:ext cx="9656584" cy="450799"/>
          </a:xfrm>
        </p:spPr>
        <p:txBody>
          <a:bodyPr>
            <a:normAutofit fontScale="90000"/>
          </a:bodyPr>
          <a:lstStyle/>
          <a:p>
            <a:r>
              <a:rPr lang="fr-FR" sz="2667" dirty="0">
                <a:solidFill>
                  <a:srgbClr val="00009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Changement sans précédents pour limiter le réchauffement</a:t>
            </a:r>
          </a:p>
        </p:txBody>
      </p:sp>
      <p:sp>
        <p:nvSpPr>
          <p:cNvPr id="3" name="ZoneTexte 22">
            <a:extLst>
              <a:ext uri="{FF2B5EF4-FFF2-40B4-BE49-F238E27FC236}">
                <a16:creationId xmlns:a16="http://schemas.microsoft.com/office/drawing/2014/main" id="{432CE171-1E4E-BA04-C3D5-DFE86B70E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284" y="821995"/>
            <a:ext cx="11235192" cy="468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/>
            <a:r>
              <a:rPr lang="fr-FR" sz="18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de la France : diminuer de 55% les émissions de GES d’ici 2030, soit -5% par an</a:t>
            </a:r>
          </a:p>
          <a:p>
            <a:pPr marL="0" indent="0"/>
            <a:r>
              <a:rPr lang="en-GB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Fortes </a:t>
            </a:r>
            <a:r>
              <a:rPr lang="en-GB" sz="1867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baisses</a:t>
            </a:r>
            <a:r>
              <a:rPr lang="en-GB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GB" sz="1867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émissions</a:t>
            </a:r>
            <a:r>
              <a:rPr lang="en-GB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dans </a:t>
            </a:r>
            <a:r>
              <a:rPr lang="en-GB" sz="1867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</a:t>
            </a:r>
            <a:r>
              <a:rPr lang="en-GB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GB" sz="1867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secteurs</a:t>
            </a:r>
            <a:r>
              <a:rPr lang="en-GB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67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d’activités</a:t>
            </a:r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fr-FR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Augmentation des investissements dans les options bas carbone et l’efficacité énergétique (x5 en 2050)</a:t>
            </a:r>
          </a:p>
          <a:p>
            <a:pPr marL="0" indent="0"/>
            <a:r>
              <a:rPr lang="fr-FR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- 2050 : 50-85% de l’électricité en énergies renouvelables</a:t>
            </a:r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A67329FB-4268-4876-415B-88968AC34DB5}"/>
              </a:ext>
            </a:extLst>
          </p:cNvPr>
          <p:cNvSpPr txBox="1">
            <a:spLocks/>
          </p:cNvSpPr>
          <p:nvPr/>
        </p:nvSpPr>
        <p:spPr>
          <a:xfrm>
            <a:off x="9583283" y="6492096"/>
            <a:ext cx="1800000" cy="33277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/>
              <a:pPr algn="r"/>
              <a:t>3</a:t>
            </a:fld>
            <a:endParaRPr lang="fr-FR" sz="1067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C0470F-17C2-D27E-DC58-499F8BEC0097}"/>
              </a:ext>
            </a:extLst>
          </p:cNvPr>
          <p:cNvSpPr txBox="1"/>
          <p:nvPr/>
        </p:nvSpPr>
        <p:spPr>
          <a:xfrm>
            <a:off x="282377" y="5637246"/>
            <a:ext cx="11315031" cy="1056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fr-FR" sz="18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→ S’appuyer sur des technologies innovantes et accélérer leur développement</a:t>
            </a:r>
          </a:p>
          <a:p>
            <a:pPr>
              <a:spcBef>
                <a:spcPts val="400"/>
              </a:spcBef>
            </a:pPr>
            <a:r>
              <a:rPr lang="fr-FR" sz="18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+ Solutions fondées sur la nature</a:t>
            </a:r>
          </a:p>
          <a:p>
            <a:pPr>
              <a:spcBef>
                <a:spcPts val="400"/>
              </a:spcBef>
            </a:pPr>
            <a:r>
              <a:rPr lang="fr-FR" sz="18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+ Sobriété (Economie d’énergie, des ressources) = changements de comportements</a:t>
            </a: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202D2B51-6E18-99F1-9313-99707E667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0"/>
          <a:stretch/>
        </p:blipFill>
        <p:spPr>
          <a:xfrm>
            <a:off x="659437" y="1412777"/>
            <a:ext cx="10141087" cy="3453625"/>
          </a:xfrm>
          <a:prstGeom prst="rect">
            <a:avLst/>
          </a:prstGeom>
        </p:spPr>
      </p:pic>
      <p:sp>
        <p:nvSpPr>
          <p:cNvPr id="62" name="TextBox 51">
            <a:extLst>
              <a:ext uri="{FF2B5EF4-FFF2-40B4-BE49-F238E27FC236}">
                <a16:creationId xmlns:a16="http://schemas.microsoft.com/office/drawing/2014/main" id="{731C4128-AB95-0D34-7CA1-C369BDD200B8}"/>
              </a:ext>
            </a:extLst>
          </p:cNvPr>
          <p:cNvSpPr txBox="1"/>
          <p:nvPr/>
        </p:nvSpPr>
        <p:spPr>
          <a:xfrm>
            <a:off x="4929357" y="1604797"/>
            <a:ext cx="5222644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Répartition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l’effort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secteur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 MtCO2e/an)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Sources : CITEPA ; Note : Transports hors </a:t>
            </a:r>
            <a:r>
              <a:rPr lang="en-GB" sz="1333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soutes</a:t>
            </a:r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333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internationales</a:t>
            </a:r>
            <a:endParaRPr lang="en-GB" sz="13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7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F52D60-8214-4C29-BCB0-09EBA37C2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449" y="178960"/>
            <a:ext cx="6948569" cy="502067"/>
          </a:xfrm>
        </p:spPr>
        <p:txBody>
          <a:bodyPr>
            <a:noAutofit/>
          </a:bodyPr>
          <a:lstStyle/>
          <a:p>
            <a:pPr algn="l"/>
            <a:r>
              <a:rPr lang="fr-FR" sz="2667" dirty="0">
                <a:solidFill>
                  <a:srgbClr val="00009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Mix énergétique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EEC89BB-4F70-46DA-B5DF-7FCF050CE59F}"/>
              </a:ext>
            </a:extLst>
          </p:cNvPr>
          <p:cNvSpPr txBox="1"/>
          <p:nvPr/>
        </p:nvSpPr>
        <p:spPr>
          <a:xfrm>
            <a:off x="288452" y="1048965"/>
            <a:ext cx="10328563" cy="1262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fr-FR" sz="1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fr-FR" sz="1867" b="1" dirty="0">
                <a:solidFill>
                  <a:srgbClr val="5770B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Atténuation/Décarbonation</a:t>
            </a:r>
          </a:p>
          <a:p>
            <a:pPr>
              <a:spcBef>
                <a:spcPts val="600"/>
              </a:spcBef>
            </a:pPr>
            <a:r>
              <a:rPr lang="fr-FR" sz="1867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Proposer un mix énergétique et promouvoir davantage les énergies renouvelables (solaire, géothermie, éolien, hydraulique…)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EC3742A-84CE-84A0-5C95-12C7DE187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28" y="2592534"/>
            <a:ext cx="4797445" cy="34901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EDD01BD-D88F-B84C-938D-57ACFEFF5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514" y="4048269"/>
            <a:ext cx="5615940" cy="17831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D8EB25C-8A48-AFDD-D101-D68CC5339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584" y="3004484"/>
            <a:ext cx="5483797" cy="268032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81CA7ED-5F82-56E9-FD64-EC34047E2D9B}"/>
              </a:ext>
            </a:extLst>
          </p:cNvPr>
          <p:cNvCxnSpPr>
            <a:cxnSpLocks/>
          </p:cNvCxnSpPr>
          <p:nvPr/>
        </p:nvCxnSpPr>
        <p:spPr>
          <a:xfrm>
            <a:off x="5204541" y="4485117"/>
            <a:ext cx="891460" cy="0"/>
          </a:xfrm>
          <a:prstGeom prst="straightConnector1">
            <a:avLst/>
          </a:prstGeom>
          <a:ln w="1016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85C0DA33-58FA-5C7C-2440-57065A8EF401}"/>
              </a:ext>
            </a:extLst>
          </p:cNvPr>
          <p:cNvSpPr txBox="1"/>
          <p:nvPr/>
        </p:nvSpPr>
        <p:spPr>
          <a:xfrm>
            <a:off x="7350521" y="5867277"/>
            <a:ext cx="3659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↓ Part des énergies fossiles</a:t>
            </a:r>
          </a:p>
        </p:txBody>
      </p:sp>
      <p:pic>
        <p:nvPicPr>
          <p:cNvPr id="14" name="Picture 2" descr="Les enjeux de la transition écologique à l'échelle des territoires">
            <a:extLst>
              <a:ext uri="{FF2B5EF4-FFF2-40B4-BE49-F238E27FC236}">
                <a16:creationId xmlns:a16="http://schemas.microsoft.com/office/drawing/2014/main" id="{FD95D79E-7C0B-916C-5259-8FFDE2696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312" y="226061"/>
            <a:ext cx="2616200" cy="123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F98194E-72F3-DF79-8FE0-941FD66DE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39" y="175407"/>
            <a:ext cx="1637367" cy="90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22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F52D60-8214-4C29-BCB0-09EBA37C2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7542" y="171615"/>
            <a:ext cx="6468516" cy="473077"/>
          </a:xfrm>
        </p:spPr>
        <p:txBody>
          <a:bodyPr>
            <a:noAutofit/>
          </a:bodyPr>
          <a:lstStyle/>
          <a:p>
            <a:pPr algn="l"/>
            <a:r>
              <a:rPr lang="fr-FR" sz="2667" dirty="0">
                <a:solidFill>
                  <a:srgbClr val="00009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Des solutions existent à notre échelle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EEC89BB-4F70-46DA-B5DF-7FCF050CE59F}"/>
              </a:ext>
            </a:extLst>
          </p:cNvPr>
          <p:cNvSpPr txBox="1"/>
          <p:nvPr/>
        </p:nvSpPr>
        <p:spPr>
          <a:xfrm>
            <a:off x="203547" y="959491"/>
            <a:ext cx="11828843" cy="524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1867" b="1" dirty="0">
                <a:solidFill>
                  <a:srgbClr val="5770B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Bâtiments/Matériaux</a:t>
            </a:r>
          </a:p>
          <a:p>
            <a:pPr>
              <a:spcBef>
                <a:spcPts val="600"/>
              </a:spcBef>
            </a:pPr>
            <a:r>
              <a:rPr lang="fr-FR" sz="1867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Construction et rénovation dans le bâtiment public et privé s’appuyant sur :</a:t>
            </a:r>
          </a:p>
          <a:p>
            <a:pPr>
              <a:spcBef>
                <a:spcPts val="600"/>
              </a:spcBef>
            </a:pPr>
            <a:r>
              <a:rPr lang="fr-FR" sz="1867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le recyclage des matériaux (préservation des ressources) </a:t>
            </a:r>
          </a:p>
          <a:p>
            <a:pPr>
              <a:spcBef>
                <a:spcPts val="600"/>
              </a:spcBef>
            </a:pPr>
            <a:r>
              <a:rPr lang="fr-FR" sz="1867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des matériaux innovants performants (meilleure performance énergétique et diminuant les phénomènes d’îlots de chaleur…)</a:t>
            </a:r>
            <a:endParaRPr lang="fr-FR" sz="1333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fr-FR" sz="1867" b="1" dirty="0">
                <a:solidFill>
                  <a:srgbClr val="5770B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Mobilités</a:t>
            </a:r>
            <a:r>
              <a:rPr lang="fr-FR" sz="1867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fr-FR" sz="1867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Décarbonation de tous les modes de transports, dont l’automobile </a:t>
            </a:r>
          </a:p>
          <a:p>
            <a:pPr>
              <a:spcBef>
                <a:spcPts val="600"/>
              </a:spcBef>
            </a:pPr>
            <a:r>
              <a:rPr lang="fr-FR" sz="1867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Diversifié les énergies (électrique, hydrogène…)</a:t>
            </a:r>
          </a:p>
          <a:p>
            <a:pPr>
              <a:spcBef>
                <a:spcPts val="600"/>
              </a:spcBef>
            </a:pPr>
            <a:r>
              <a:rPr lang="fr-FR" sz="1867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Allègement</a:t>
            </a:r>
          </a:p>
          <a:p>
            <a:pPr>
              <a:spcBef>
                <a:spcPts val="600"/>
              </a:spcBef>
            </a:pPr>
            <a:r>
              <a:rPr lang="fr-FR" sz="1867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Meilleure performance (</a:t>
            </a:r>
            <a:r>
              <a:rPr lang="fr-FR" sz="1867" dirty="0">
                <a:latin typeface="Arial" panose="020B0604020202020204" pitchFamily="34" charset="0"/>
                <a:cs typeface="Arial" panose="020B0604020202020204" pitchFamily="34" charset="0"/>
              </a:rPr>
              <a:t>aérodynamisme, maîtrise des équipements consommateurs d’énergie, motorisation à haut rendement</a:t>
            </a:r>
            <a:r>
              <a:rPr lang="fr-FR" sz="1867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fr-FR" sz="1867" dirty="0">
                <a:latin typeface="Arial" panose="020B0604020202020204" pitchFamily="34" charset="0"/>
                <a:cs typeface="Arial" panose="020B0604020202020204" pitchFamily="34" charset="0"/>
              </a:rPr>
              <a:t>- Report modal de la voiture vers des modes moins carbonés (transports en commun, vélos, deux roues électriques, </a:t>
            </a:r>
            <a:r>
              <a:rPr lang="fr-FR" sz="1867" dirty="0" err="1">
                <a:latin typeface="Arial" panose="020B0604020202020204" pitchFamily="34" charset="0"/>
                <a:cs typeface="Arial" panose="020B0604020202020204" pitchFamily="34" charset="0"/>
              </a:rPr>
              <a:t>micro-voitures</a:t>
            </a:r>
            <a:r>
              <a:rPr lang="fr-FR" sz="1867" dirty="0">
                <a:latin typeface="Arial" panose="020B0604020202020204" pitchFamily="34" charset="0"/>
                <a:cs typeface="Arial" panose="020B0604020202020204" pitchFamily="34" charset="0"/>
              </a:rPr>
              <a:t>, train…) = </a:t>
            </a:r>
            <a:r>
              <a:rPr lang="fr-FR" sz="1867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accessible au plus grand nombre avec tarif raisonnable</a:t>
            </a:r>
          </a:p>
          <a:p>
            <a:pPr>
              <a:spcBef>
                <a:spcPts val="600"/>
              </a:spcBef>
            </a:pPr>
            <a:r>
              <a:rPr lang="fr-FR" sz="1867" b="1" dirty="0">
                <a:solidFill>
                  <a:srgbClr val="5770B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Place de la nature en ville </a:t>
            </a:r>
          </a:p>
          <a:p>
            <a:pPr>
              <a:spcBef>
                <a:spcPts val="600"/>
              </a:spcBef>
            </a:pPr>
            <a:r>
              <a:rPr lang="fr-FR" sz="1867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Capte le C02, îlots de fraicheur, augmente l’infiltration = tampon pour les crues et les inondations…</a:t>
            </a:r>
          </a:p>
        </p:txBody>
      </p:sp>
      <p:pic>
        <p:nvPicPr>
          <p:cNvPr id="7" name="Picture 2" descr="Les enjeux de la transition écologique à l'échelle des territoires">
            <a:extLst>
              <a:ext uri="{FF2B5EF4-FFF2-40B4-BE49-F238E27FC236}">
                <a16:creationId xmlns:a16="http://schemas.microsoft.com/office/drawing/2014/main" id="{37D5FFBE-9130-EDF0-0940-88588E276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312" y="203201"/>
            <a:ext cx="2616200" cy="123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753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F52D60-8214-4C29-BCB0-09EBA37C2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7029" y="337215"/>
            <a:ext cx="5472608" cy="361283"/>
          </a:xfrm>
        </p:spPr>
        <p:txBody>
          <a:bodyPr>
            <a:noAutofit/>
          </a:bodyPr>
          <a:lstStyle/>
          <a:p>
            <a:pPr algn="l"/>
            <a:r>
              <a:rPr lang="fr-FR" sz="2667" dirty="0">
                <a:solidFill>
                  <a:srgbClr val="00009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Des solutions existent…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9940EB6-C96A-413B-A075-50E3EF0AEAA6}"/>
              </a:ext>
            </a:extLst>
          </p:cNvPr>
          <p:cNvSpPr txBox="1"/>
          <p:nvPr/>
        </p:nvSpPr>
        <p:spPr>
          <a:xfrm>
            <a:off x="368301" y="758828"/>
            <a:ext cx="11036487" cy="3405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>
              <a:solidFill>
                <a:srgbClr val="EDF3D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Exemple : les zones à risques</a:t>
            </a:r>
          </a:p>
          <a:p>
            <a:endParaRPr lang="fr-FR" b="1" dirty="0">
              <a:solidFill>
                <a:srgbClr val="F49E2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fr-FR" altLang="fr-FR" sz="2133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itchFamily="2" charset="2"/>
              </a:rPr>
              <a:t>....  3 questions se posent :</a:t>
            </a:r>
          </a:p>
          <a:p>
            <a:pPr algn="just"/>
            <a:r>
              <a:rPr lang="fr-FR" altLang="fr-FR" sz="2133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. Accepter les dommages éventuels ?</a:t>
            </a:r>
          </a:p>
          <a:p>
            <a:pPr algn="just"/>
            <a:r>
              <a:rPr lang="fr-FR" altLang="fr-FR" sz="2133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. Sur-dimensionner nos ouvrages ?</a:t>
            </a:r>
          </a:p>
          <a:p>
            <a:pPr algn="just"/>
            <a:r>
              <a:rPr lang="fr-FR" altLang="fr-FR" sz="2133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. Recul stratégique/relocalisation ? </a:t>
            </a:r>
          </a:p>
          <a:p>
            <a:pPr algn="just"/>
            <a:endParaRPr lang="fr-FR" altLang="fr-FR" sz="2133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altLang="fr-FR" sz="2133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Face aux inondations : utiliser des portions de territoires comme zones tampons d’expansion des crues ou de submersion par la mer</a:t>
            </a:r>
          </a:p>
          <a:p>
            <a:pPr algn="just"/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C924337-62A6-4354-B0F3-E97244569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747" y="4264567"/>
            <a:ext cx="1630384" cy="15263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BEC39E6-E257-4F3E-8709-8B07B23A7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539" y="4243844"/>
            <a:ext cx="1766572" cy="1567833"/>
          </a:xfrm>
          <a:prstGeom prst="rect">
            <a:avLst/>
          </a:prstGeom>
        </p:spPr>
      </p:pic>
      <p:pic>
        <p:nvPicPr>
          <p:cNvPr id="7" name="Picture 9" descr="F1010010">
            <a:extLst>
              <a:ext uri="{FF2B5EF4-FFF2-40B4-BE49-F238E27FC236}">
                <a16:creationId xmlns:a16="http://schemas.microsoft.com/office/drawing/2014/main" id="{1C2EC384-1E7B-4F6A-8232-DB5056291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6926" y="3626023"/>
            <a:ext cx="4257863" cy="2850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" descr="Les enjeux de la transition écologique à l'échelle des territoires">
            <a:extLst>
              <a:ext uri="{FF2B5EF4-FFF2-40B4-BE49-F238E27FC236}">
                <a16:creationId xmlns:a16="http://schemas.microsoft.com/office/drawing/2014/main" id="{C39EB985-1E7C-836B-8EC4-1AC65F4DF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312" y="203201"/>
            <a:ext cx="2616200" cy="123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A9C0463-40A6-83C0-7C8D-D578E31E3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39" y="175407"/>
            <a:ext cx="1637367" cy="90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16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F52D60-8214-4C29-BCB0-09EBA37C2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7596" y="143719"/>
            <a:ext cx="4224469" cy="528213"/>
          </a:xfrm>
        </p:spPr>
        <p:txBody>
          <a:bodyPr>
            <a:noAutofit/>
          </a:bodyPr>
          <a:lstStyle/>
          <a:p>
            <a:pPr algn="l"/>
            <a:r>
              <a:rPr lang="fr-FR" sz="2667" dirty="0">
                <a:solidFill>
                  <a:srgbClr val="00009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Efforts à consentir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250E47-EA58-7CAC-0A20-C938B83277F8}"/>
              </a:ext>
            </a:extLst>
          </p:cNvPr>
          <p:cNvGrpSpPr/>
          <p:nvPr/>
        </p:nvGrpSpPr>
        <p:grpSpPr>
          <a:xfrm>
            <a:off x="239350" y="1980633"/>
            <a:ext cx="11553476" cy="2755178"/>
            <a:chOff x="179512" y="1485475"/>
            <a:chExt cx="8665107" cy="2066383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7222657-FCF9-432F-BB74-A2AEE2DBE9AE}"/>
                </a:ext>
              </a:extLst>
            </p:cNvPr>
            <p:cNvSpPr txBox="1"/>
            <p:nvPr/>
          </p:nvSpPr>
          <p:spPr>
            <a:xfrm>
              <a:off x="179512" y="1485475"/>
              <a:ext cx="8235764" cy="2066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67" b="1" dirty="0">
                  <a:solidFill>
                    <a:srgbClr val="5770BE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Concertation et structuration entre acteurs et collectivités à l’échelle nationale, régionale </a:t>
              </a:r>
            </a:p>
            <a:p>
              <a:r>
                <a:rPr lang="fr-FR" sz="1867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Mesures d’atténuation et d’adaptation doivent être réfléchies, partagées, engagées par tous les acteurs de manière concertée et structurée</a:t>
              </a:r>
            </a:p>
            <a:p>
              <a:r>
                <a:rPr lang="fr-FR" sz="1867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- Initiatives existes, mais éparpillées et méconnues parfois</a:t>
              </a:r>
            </a:p>
            <a:p>
              <a:pPr marL="285744" indent="-285744" algn="just">
                <a:buFontTx/>
                <a:buChar char="-"/>
              </a:pPr>
              <a:r>
                <a:rPr lang="fr-FR" sz="1867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En lien avec les contextes locaux = Tenir compte des spécificités du territoire</a:t>
              </a:r>
            </a:p>
            <a:p>
              <a:pPr algn="just">
                <a:spcBef>
                  <a:spcPts val="300"/>
                </a:spcBef>
              </a:pPr>
              <a:r>
                <a:rPr lang="fr-FR" sz="1867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Les enjeux sur le changement climatique et de développement durable en général doivent être intégrés dans un </a:t>
              </a:r>
              <a:r>
                <a:rPr lang="fr-FR" sz="1867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</a:t>
              </a:r>
              <a:r>
                <a:rPr lang="fr-FR" altLang="fr-FR" sz="1867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rojet global de territoire intégrant les risques + les innovations + Sobriété</a:t>
              </a:r>
              <a:r>
                <a:rPr lang="fr-FR" altLang="fr-FR" sz="1867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</a:p>
            <a:p>
              <a:pPr algn="just">
                <a:spcBef>
                  <a:spcPts val="300"/>
                </a:spcBef>
              </a:pPr>
              <a:r>
                <a:rPr lang="fr-FR" altLang="fr-FR" sz="1867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= Projet faisant des contraintes une opportunité de dynamisation ou redynamisation du territoire et soutenir son attractivité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8D8465A-BB92-4666-8313-030B9C443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6265" y="1940121"/>
              <a:ext cx="1678354" cy="642083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291556A-70AC-146D-6627-32DD4BBF1ABB}"/>
              </a:ext>
            </a:extLst>
          </p:cNvPr>
          <p:cNvGrpSpPr/>
          <p:nvPr/>
        </p:nvGrpSpPr>
        <p:grpSpPr>
          <a:xfrm>
            <a:off x="251626" y="4728002"/>
            <a:ext cx="11218295" cy="1591980"/>
            <a:chOff x="188719" y="3546001"/>
            <a:chExt cx="8413721" cy="1193985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5733D5D-BB38-4342-85D2-86A3A04D700C}"/>
                </a:ext>
              </a:extLst>
            </p:cNvPr>
            <p:cNvSpPr txBox="1"/>
            <p:nvPr/>
          </p:nvSpPr>
          <p:spPr>
            <a:xfrm>
              <a:off x="188719" y="3593277"/>
              <a:ext cx="6907547" cy="114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67" b="1" dirty="0">
                  <a:solidFill>
                    <a:srgbClr val="5770BE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Besoin d’un socle scientifique solide </a:t>
              </a:r>
            </a:p>
            <a:p>
              <a:r>
                <a:rPr lang="fr-FR" sz="1867" dirty="0">
                  <a:latin typeface="Arial" panose="020B0604020202020204" pitchFamily="34" charset="0"/>
                  <a:cs typeface="Arial" panose="020B0604020202020204" pitchFamily="34" charset="0"/>
                </a:rPr>
                <a:t>Développer une recherche innovante et davantage transversale pour répondre aux enjeux de société et de développement durable des territoires et apporter le socle de connaissance scientifique nécessaire à la prise de conscience de chacun et aux mesures d’atténuation et d’adaptation que nous </a:t>
              </a:r>
              <a:r>
                <a:rPr lang="fr-FR" sz="1867" dirty="0" err="1">
                  <a:latin typeface="Arial" panose="020B0604020202020204" pitchFamily="34" charset="0"/>
                  <a:cs typeface="Arial" panose="020B0604020202020204" pitchFamily="34" charset="0"/>
                </a:rPr>
                <a:t>devont</a:t>
              </a:r>
              <a:r>
                <a:rPr lang="fr-FR" sz="1867" dirty="0">
                  <a:latin typeface="Arial" panose="020B0604020202020204" pitchFamily="34" charset="0"/>
                  <a:cs typeface="Arial" panose="020B0604020202020204" pitchFamily="34" charset="0"/>
                </a:rPr>
                <a:t> et devront prendre</a:t>
              </a:r>
              <a:endParaRPr lang="fr-FR" sz="1867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76F0917-60BC-4AF7-91E3-879BEE928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8444" y="3546001"/>
              <a:ext cx="1263996" cy="870375"/>
            </a:xfrm>
            <a:prstGeom prst="rect">
              <a:avLst/>
            </a:prstGeom>
          </p:spPr>
        </p:pic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55A3398-74D5-40A2-BB40-9F8424D91516}"/>
              </a:ext>
            </a:extLst>
          </p:cNvPr>
          <p:cNvGrpSpPr/>
          <p:nvPr/>
        </p:nvGrpSpPr>
        <p:grpSpPr>
          <a:xfrm>
            <a:off x="203547" y="880843"/>
            <a:ext cx="11589279" cy="1077412"/>
            <a:chOff x="377976" y="658927"/>
            <a:chExt cx="9891933" cy="1077410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7BFE1D5-301F-4210-829C-1E9FB5997876}"/>
                </a:ext>
              </a:extLst>
            </p:cNvPr>
            <p:cNvSpPr txBox="1"/>
            <p:nvPr/>
          </p:nvSpPr>
          <p:spPr>
            <a:xfrm>
              <a:off x="377976" y="782038"/>
              <a:ext cx="6668353" cy="954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67" b="1" dirty="0">
                  <a:solidFill>
                    <a:srgbClr val="5770BE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Communication / Sensibilisation / Formation = </a:t>
              </a:r>
            </a:p>
            <a:p>
              <a:r>
                <a:rPr lang="fr-FR" sz="1867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Prise de conscience et formation aux enjeux de tous les acteurs de la société et la population</a:t>
              </a: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1AB9EF6-649C-4F8C-9B26-12BFC9257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80186" y="658927"/>
              <a:ext cx="1989723" cy="1077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230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2">
            <a:extLst>
              <a:ext uri="{FF2B5EF4-FFF2-40B4-BE49-F238E27FC236}">
                <a16:creationId xmlns:a16="http://schemas.microsoft.com/office/drawing/2014/main" id="{2C6C6BE6-5CF2-BC26-55FF-B2D6CB8D0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587" y="790396"/>
            <a:ext cx="3110388" cy="207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">
            <a:extLst>
              <a:ext uri="{FF2B5EF4-FFF2-40B4-BE49-F238E27FC236}">
                <a16:creationId xmlns:a16="http://schemas.microsoft.com/office/drawing/2014/main" id="{C3D13628-562D-07E5-0EB0-758E208EE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87" y="829211"/>
            <a:ext cx="3093387" cy="20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La fonte de la banquise est-elle à l'origine de l'élévation du niveau de la  mer ? - France Bleu">
            <a:extLst>
              <a:ext uri="{FF2B5EF4-FFF2-40B4-BE49-F238E27FC236}">
                <a16:creationId xmlns:a16="http://schemas.microsoft.com/office/drawing/2014/main" id="{3FF77B03-01D6-6220-F38C-C763ABCC1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773" y="4982676"/>
            <a:ext cx="3267803" cy="185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n Alaska, les glaciers fondent 100 fois plus vite que prévu | National  Geographic">
            <a:extLst>
              <a:ext uri="{FF2B5EF4-FFF2-40B4-BE49-F238E27FC236}">
                <a16:creationId xmlns:a16="http://schemas.microsoft.com/office/drawing/2014/main" id="{CE742589-A463-DE8A-FD23-79DA49D75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6" y="3958693"/>
            <a:ext cx="3360201" cy="18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5">
            <a:extLst>
              <a:ext uri="{FF2B5EF4-FFF2-40B4-BE49-F238E27FC236}">
                <a16:creationId xmlns:a16="http://schemas.microsoft.com/office/drawing/2014/main" id="{337DED8E-450F-39D9-DDA3-ADB8EB97D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405" y="3629917"/>
            <a:ext cx="3464515" cy="173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2">
            <a:extLst>
              <a:ext uri="{FF2B5EF4-FFF2-40B4-BE49-F238E27FC236}">
                <a16:creationId xmlns:a16="http://schemas.microsoft.com/office/drawing/2014/main" id="{C095798E-D85E-D368-4FBF-16F1BFBF6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774" y="2468894"/>
            <a:ext cx="3360201" cy="189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4">
            <a:extLst>
              <a:ext uri="{FF2B5EF4-FFF2-40B4-BE49-F238E27FC236}">
                <a16:creationId xmlns:a16="http://schemas.microsoft.com/office/drawing/2014/main" id="{B809CB7A-615A-49E1-93EE-AA041C8E99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611" y="2441456"/>
            <a:ext cx="3013623" cy="185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80C5190-8403-3E84-F409-CE7FDC5B425E}"/>
              </a:ext>
            </a:extLst>
          </p:cNvPr>
          <p:cNvSpPr txBox="1"/>
          <p:nvPr/>
        </p:nvSpPr>
        <p:spPr>
          <a:xfrm>
            <a:off x="1295468" y="38300"/>
            <a:ext cx="8823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5770BE"/>
                </a:solidFill>
                <a:latin typeface="+mj-lt"/>
              </a:rPr>
              <a:t>Merci de votre attention - Place aux échanges</a:t>
            </a:r>
          </a:p>
        </p:txBody>
      </p:sp>
    </p:spTree>
    <p:extLst>
      <p:ext uri="{BB962C8B-B14F-4D97-AF65-F5344CB8AC3E}">
        <p14:creationId xmlns:p14="http://schemas.microsoft.com/office/powerpoint/2010/main" val="3082900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>
            <a:extLst>
              <a:ext uri="{FF2B5EF4-FFF2-40B4-BE49-F238E27FC236}">
                <a16:creationId xmlns:a16="http://schemas.microsoft.com/office/drawing/2014/main" id="{17B4AE7F-B597-854A-8006-DDAEF05A4B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5917" y="175407"/>
            <a:ext cx="7017716" cy="4492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Les pays émetteurs de GES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B738C5-2EF2-A44A-8927-9532E8209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324" y="578717"/>
            <a:ext cx="3357861" cy="5620323"/>
          </a:xfrm>
          <a:prstGeom prst="rect">
            <a:avLst/>
          </a:prstGeom>
        </p:spPr>
      </p:pic>
      <p:pic>
        <p:nvPicPr>
          <p:cNvPr id="6" name="Picture 2" descr="Graphique: Deux tiers des émissions mondiales de CO2 ont lieu dans 10 pays  | Statista">
            <a:extLst>
              <a:ext uri="{FF2B5EF4-FFF2-40B4-BE49-F238E27FC236}">
                <a16:creationId xmlns:a16="http://schemas.microsoft.com/office/drawing/2014/main" id="{F781EAC5-DAB6-16FC-8097-91DD0786D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3" y="901389"/>
            <a:ext cx="4577615" cy="457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1B7B8FE-6A89-CF3E-FCA9-01194137025E}"/>
              </a:ext>
            </a:extLst>
          </p:cNvPr>
          <p:cNvSpPr txBox="1"/>
          <p:nvPr/>
        </p:nvSpPr>
        <p:spPr>
          <a:xfrm>
            <a:off x="134401" y="5659847"/>
            <a:ext cx="7017716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67" dirty="0">
                <a:latin typeface="Arial" panose="020B0604020202020204" pitchFamily="34" charset="0"/>
                <a:cs typeface="Arial" panose="020B0604020202020204" pitchFamily="34" charset="0"/>
              </a:rPr>
              <a:t>France : 19</a:t>
            </a:r>
            <a:r>
              <a:rPr lang="fr-FR" sz="1867" baseline="30000" dirty="0">
                <a:latin typeface="Arial" panose="020B0604020202020204" pitchFamily="34" charset="0"/>
                <a:cs typeface="Arial" panose="020B0604020202020204" pitchFamily="34" charset="0"/>
              </a:rPr>
              <a:t>ème </a:t>
            </a:r>
            <a:r>
              <a:rPr lang="fr-FR" sz="1867" dirty="0">
                <a:latin typeface="Arial" panose="020B0604020202020204" pitchFamily="34" charset="0"/>
                <a:cs typeface="Arial" panose="020B0604020202020204" pitchFamily="34" charset="0"/>
              </a:rPr>
              <a:t>= 1 % des émissions de CO2 </a:t>
            </a:r>
          </a:p>
          <a:p>
            <a:pPr algn="ctr"/>
            <a:r>
              <a:rPr lang="fr-FR" sz="1867" dirty="0">
                <a:latin typeface="Arial" panose="020B0604020202020204" pitchFamily="34" charset="0"/>
                <a:cs typeface="Arial" panose="020B0604020202020204" pitchFamily="34" charset="0"/>
              </a:rPr>
              <a:t>Emissions cumulées de GES depuis 1750 : </a:t>
            </a:r>
          </a:p>
          <a:p>
            <a:pPr algn="ctr"/>
            <a:r>
              <a:rPr lang="fr-FR" sz="1867" dirty="0">
                <a:latin typeface="Arial" panose="020B0604020202020204" pitchFamily="34" charset="0"/>
                <a:cs typeface="Arial" panose="020B0604020202020204" pitchFamily="34" charset="0"/>
              </a:rPr>
              <a:t>France = 8e pays le plus émetteur de CO2 de l’Histoire</a:t>
            </a:r>
          </a:p>
        </p:txBody>
      </p:sp>
      <p:pic>
        <p:nvPicPr>
          <p:cNvPr id="6146" name="Picture 2" descr="Graphique: Les émissions de CO2 par habitant à travers le monde | Statista">
            <a:extLst>
              <a:ext uri="{FF2B5EF4-FFF2-40B4-BE49-F238E27FC236}">
                <a16:creationId xmlns:a16="http://schemas.microsoft.com/office/drawing/2014/main" id="{1639529D-026A-092D-406A-3B337EB32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419" y="901389"/>
            <a:ext cx="3662092" cy="457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74E0623-9A7A-0AB6-074E-F42CBB766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40" y="175407"/>
            <a:ext cx="1152128" cy="63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3106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728</Words>
  <Application>Microsoft Office PowerPoint</Application>
  <PresentationFormat>Grand écran</PresentationFormat>
  <Paragraphs>91</Paragraphs>
  <Slides>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6" baseType="lpstr">
      <vt:lpstr>ＭＳ Ｐゴシック</vt:lpstr>
      <vt:lpstr>Arial</vt:lpstr>
      <vt:lpstr>Calibri</vt:lpstr>
      <vt:lpstr>Calibri Light</vt:lpstr>
      <vt:lpstr>Verdana</vt:lpstr>
      <vt:lpstr>Wingdings</vt:lpstr>
      <vt:lpstr>Thème Office</vt:lpstr>
      <vt:lpstr>Présentation PowerPoint</vt:lpstr>
      <vt:lpstr>Emissions de GES / Empreinte carbone</vt:lpstr>
      <vt:lpstr>Changement sans précédents pour limiter le réchauffement</vt:lpstr>
      <vt:lpstr>Mix énergétique</vt:lpstr>
      <vt:lpstr>Des solutions existent à notre échelle</vt:lpstr>
      <vt:lpstr>Des solutions existent…</vt:lpstr>
      <vt:lpstr>Efforts à consentir</vt:lpstr>
      <vt:lpstr>Présentation PowerPoint</vt:lpstr>
      <vt:lpstr>Les pays émetteurs de GES</vt:lpstr>
    </vt:vector>
  </TitlesOfParts>
  <Company>UPEC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 Curien</dc:creator>
  <cp:lastModifiedBy>Julie Curien</cp:lastModifiedBy>
  <cp:revision>1</cp:revision>
  <dcterms:created xsi:type="dcterms:W3CDTF">2024-03-27T08:52:45Z</dcterms:created>
  <dcterms:modified xsi:type="dcterms:W3CDTF">2024-03-27T08:53:01Z</dcterms:modified>
</cp:coreProperties>
</file>