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1122E7-916B-0B4A-939C-6C4FF96B041C}" type="doc">
      <dgm:prSet loTypeId="urn:microsoft.com/office/officeart/2005/8/layout/radial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0098091-C4D5-164D-BBB1-07F40732FCB9}">
      <dgm:prSet phldrT="[Texte]"/>
      <dgm:spPr/>
      <dgm:t>
        <a:bodyPr/>
        <a:lstStyle/>
        <a:p>
          <a:r>
            <a:rPr lang="fr-FR" dirty="0"/>
            <a:t>Santé</a:t>
          </a:r>
        </a:p>
      </dgm:t>
    </dgm:pt>
    <dgm:pt modelId="{6B966DB6-F696-494B-9A16-D7686BB64F67}" type="parTrans" cxnId="{189C102A-CC5F-E94E-A8F4-16EEC65431A1}">
      <dgm:prSet/>
      <dgm:spPr/>
      <dgm:t>
        <a:bodyPr/>
        <a:lstStyle/>
        <a:p>
          <a:endParaRPr lang="fr-FR"/>
        </a:p>
      </dgm:t>
    </dgm:pt>
    <dgm:pt modelId="{F9A4E24B-E098-3B41-91B2-9CC21DC69C24}" type="sibTrans" cxnId="{189C102A-CC5F-E94E-A8F4-16EEC65431A1}">
      <dgm:prSet/>
      <dgm:spPr/>
      <dgm:t>
        <a:bodyPr/>
        <a:lstStyle/>
        <a:p>
          <a:endParaRPr lang="fr-FR"/>
        </a:p>
      </dgm:t>
    </dgm:pt>
    <dgm:pt modelId="{A668B912-6AF0-7847-AAA7-0F704B94B371}">
      <dgm:prSet phldrT="[Texte]"/>
      <dgm:spPr/>
      <dgm:t>
        <a:bodyPr/>
        <a:lstStyle/>
        <a:p>
          <a:r>
            <a:rPr lang="fr-FR" dirty="0">
              <a:latin typeface="Arial" panose="020B0604020202020204" pitchFamily="34" charset="0"/>
              <a:cs typeface="Arial" panose="020B0604020202020204" pitchFamily="34" charset="0"/>
            </a:rPr>
            <a:t>Inondation</a:t>
          </a:r>
        </a:p>
      </dgm:t>
    </dgm:pt>
    <dgm:pt modelId="{10131A1E-4699-0646-B28A-B5BD133A4340}" type="parTrans" cxnId="{88AD6415-7A1C-D347-A1BD-9A6D71DB05E6}">
      <dgm:prSet/>
      <dgm:spPr/>
      <dgm:t>
        <a:bodyPr/>
        <a:lstStyle/>
        <a:p>
          <a:endParaRPr lang="fr-FR"/>
        </a:p>
      </dgm:t>
    </dgm:pt>
    <dgm:pt modelId="{74933ACB-8B21-8848-A4D1-952E3F8C709C}" type="sibTrans" cxnId="{88AD6415-7A1C-D347-A1BD-9A6D71DB05E6}">
      <dgm:prSet/>
      <dgm:spPr/>
      <dgm:t>
        <a:bodyPr/>
        <a:lstStyle/>
        <a:p>
          <a:endParaRPr lang="fr-FR"/>
        </a:p>
      </dgm:t>
    </dgm:pt>
    <dgm:pt modelId="{C7403121-12C7-2F46-9F09-877A5C648569}">
      <dgm:prSet phldrT="[Texte]"/>
      <dgm:spPr/>
      <dgm:t>
        <a:bodyPr/>
        <a:lstStyle/>
        <a:p>
          <a:r>
            <a:rPr lang="fr-FR" dirty="0">
              <a:latin typeface="Arial" panose="020B0604020202020204" pitchFamily="34" charset="0"/>
              <a:cs typeface="Arial" panose="020B0604020202020204" pitchFamily="34" charset="0"/>
            </a:rPr>
            <a:t>Température</a:t>
          </a:r>
        </a:p>
        <a:p>
          <a:r>
            <a:rPr lang="fr-FR" dirty="0">
              <a:latin typeface="Arial" panose="020B0604020202020204" pitchFamily="34" charset="0"/>
              <a:cs typeface="Arial" panose="020B0604020202020204" pitchFamily="34" charset="0"/>
            </a:rPr>
            <a:t>Canicule</a:t>
          </a:r>
        </a:p>
      </dgm:t>
    </dgm:pt>
    <dgm:pt modelId="{9832C5A4-3566-B849-A6EE-768BB250DEB8}" type="parTrans" cxnId="{A4BB4A6C-9B5D-264F-A55F-ADCCE41D0DB5}">
      <dgm:prSet/>
      <dgm:spPr/>
      <dgm:t>
        <a:bodyPr/>
        <a:lstStyle/>
        <a:p>
          <a:endParaRPr lang="fr-FR"/>
        </a:p>
      </dgm:t>
    </dgm:pt>
    <dgm:pt modelId="{4A061CC0-FE12-DC44-B383-F53F04E5F360}" type="sibTrans" cxnId="{A4BB4A6C-9B5D-264F-A55F-ADCCE41D0DB5}">
      <dgm:prSet/>
      <dgm:spPr/>
      <dgm:t>
        <a:bodyPr/>
        <a:lstStyle/>
        <a:p>
          <a:endParaRPr lang="fr-FR"/>
        </a:p>
      </dgm:t>
    </dgm:pt>
    <dgm:pt modelId="{64C0100A-A4D5-E247-BFC8-B2AA4B7587EB}">
      <dgm:prSet phldrT="[Texte]"/>
      <dgm:spPr/>
      <dgm:t>
        <a:bodyPr/>
        <a:lstStyle/>
        <a:p>
          <a:r>
            <a:rPr lang="fr-FR" dirty="0">
              <a:latin typeface="Arial" panose="020B0604020202020204" pitchFamily="34" charset="0"/>
              <a:cs typeface="Arial" panose="020B0604020202020204" pitchFamily="34" charset="0"/>
            </a:rPr>
            <a:t>Insectes</a:t>
          </a:r>
        </a:p>
        <a:p>
          <a:r>
            <a:rPr lang="fr-FR" dirty="0">
              <a:latin typeface="Arial" panose="020B0604020202020204" pitchFamily="34" charset="0"/>
              <a:cs typeface="Arial" panose="020B0604020202020204" pitchFamily="34" charset="0"/>
            </a:rPr>
            <a:t>vecteurs</a:t>
          </a:r>
        </a:p>
      </dgm:t>
    </dgm:pt>
    <dgm:pt modelId="{08CD8EED-1FEC-AD4C-B2DB-66FD4831CF95}" type="parTrans" cxnId="{6FA77EC6-970E-DE48-BA98-39DFE4564704}">
      <dgm:prSet/>
      <dgm:spPr/>
      <dgm:t>
        <a:bodyPr/>
        <a:lstStyle/>
        <a:p>
          <a:endParaRPr lang="fr-FR"/>
        </a:p>
      </dgm:t>
    </dgm:pt>
    <dgm:pt modelId="{5138995D-B419-1941-80FA-A5EF7DFC2A70}" type="sibTrans" cxnId="{6FA77EC6-970E-DE48-BA98-39DFE4564704}">
      <dgm:prSet/>
      <dgm:spPr/>
      <dgm:t>
        <a:bodyPr/>
        <a:lstStyle/>
        <a:p>
          <a:endParaRPr lang="fr-FR"/>
        </a:p>
      </dgm:t>
    </dgm:pt>
    <dgm:pt modelId="{266381AC-9A6F-0942-86BB-A7A6852C6E1A}">
      <dgm:prSet phldrT="[Texte]" custT="1"/>
      <dgm:spPr/>
      <dgm:t>
        <a:bodyPr/>
        <a:lstStyle/>
        <a:p>
          <a:r>
            <a:rPr lang="fr-FR" sz="800" dirty="0">
              <a:latin typeface="Arial" panose="020B0604020202020204" pitchFamily="34" charset="0"/>
              <a:cs typeface="Arial" panose="020B0604020202020204" pitchFamily="34" charset="0"/>
            </a:rPr>
            <a:t>Pollution atmosphérique</a:t>
          </a:r>
        </a:p>
      </dgm:t>
    </dgm:pt>
    <dgm:pt modelId="{492AA4B1-7F6F-0843-8416-7867C4EC0A38}" type="parTrans" cxnId="{E7758F84-3247-8B48-9239-09827F5E4730}">
      <dgm:prSet/>
      <dgm:spPr/>
      <dgm:t>
        <a:bodyPr/>
        <a:lstStyle/>
        <a:p>
          <a:endParaRPr lang="fr-FR"/>
        </a:p>
      </dgm:t>
    </dgm:pt>
    <dgm:pt modelId="{78EA42C5-D510-ED40-A645-6CE1513A2E74}" type="sibTrans" cxnId="{E7758F84-3247-8B48-9239-09827F5E4730}">
      <dgm:prSet/>
      <dgm:spPr/>
      <dgm:t>
        <a:bodyPr/>
        <a:lstStyle/>
        <a:p>
          <a:endParaRPr lang="fr-FR"/>
        </a:p>
      </dgm:t>
    </dgm:pt>
    <dgm:pt modelId="{B2E1EB72-6685-AA44-A80A-69A1B7B6A741}">
      <dgm:prSet phldrT="[Texte]"/>
      <dgm:spPr/>
      <dgm:t>
        <a:bodyPr/>
        <a:lstStyle/>
        <a:p>
          <a:r>
            <a:rPr lang="fr-FR" dirty="0"/>
            <a:t> </a:t>
          </a:r>
          <a:r>
            <a:rPr lang="fr-FR" dirty="0">
              <a:latin typeface="Arial" panose="020B0604020202020204" pitchFamily="34" charset="0"/>
              <a:cs typeface="Arial" panose="020B0604020202020204" pitchFamily="34" charset="0"/>
            </a:rPr>
            <a:t>Pollens</a:t>
          </a:r>
        </a:p>
      </dgm:t>
    </dgm:pt>
    <dgm:pt modelId="{0EC46F3D-BA65-F547-A7F2-C367B0144A9B}" type="parTrans" cxnId="{D76087FF-3DD1-4448-BDC1-9DD529C62AFF}">
      <dgm:prSet/>
      <dgm:spPr/>
      <dgm:t>
        <a:bodyPr/>
        <a:lstStyle/>
        <a:p>
          <a:endParaRPr lang="fr-FR"/>
        </a:p>
      </dgm:t>
    </dgm:pt>
    <dgm:pt modelId="{3F753322-5DCF-5342-A169-CB4EAF4669CD}" type="sibTrans" cxnId="{D76087FF-3DD1-4448-BDC1-9DD529C62AFF}">
      <dgm:prSet/>
      <dgm:spPr/>
      <dgm:t>
        <a:bodyPr/>
        <a:lstStyle/>
        <a:p>
          <a:endParaRPr lang="fr-FR"/>
        </a:p>
      </dgm:t>
    </dgm:pt>
    <dgm:pt modelId="{E57ED161-166F-DE40-BAA2-213CE22C1202}" type="pres">
      <dgm:prSet presAssocID="{E41122E7-916B-0B4A-939C-6C4FF96B041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D789C365-E3A1-7B4E-973C-9CF9080453C8}" type="pres">
      <dgm:prSet presAssocID="{E41122E7-916B-0B4A-939C-6C4FF96B041C}" presName="radial" presStyleCnt="0">
        <dgm:presLayoutVars>
          <dgm:animLvl val="ctr"/>
        </dgm:presLayoutVars>
      </dgm:prSet>
      <dgm:spPr/>
    </dgm:pt>
    <dgm:pt modelId="{3BE27D76-DF3E-8446-92B2-5EB669516B1A}" type="pres">
      <dgm:prSet presAssocID="{B0098091-C4D5-164D-BBB1-07F40732FCB9}" presName="centerShape" presStyleLbl="vennNode1" presStyleIdx="0" presStyleCnt="6"/>
      <dgm:spPr/>
      <dgm:t>
        <a:bodyPr/>
        <a:lstStyle/>
        <a:p>
          <a:endParaRPr lang="fr-FR"/>
        </a:p>
      </dgm:t>
    </dgm:pt>
    <dgm:pt modelId="{3E1ACE05-AF72-4F4F-91E1-B24EFA60C931}" type="pres">
      <dgm:prSet presAssocID="{A668B912-6AF0-7847-AAA7-0F704B94B371}" presName="node" presStyleLbl="vennNode1" presStyleIdx="1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F011AB0-46B8-814A-8CD7-622FD429ACCC}" type="pres">
      <dgm:prSet presAssocID="{C7403121-12C7-2F46-9F09-877A5C648569}" presName="node" presStyleLbl="vennNode1" presStyleIdx="2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2B90B95-0225-B147-8E48-C287B00CE3A8}" type="pres">
      <dgm:prSet presAssocID="{64C0100A-A4D5-E247-BFC8-B2AA4B7587EB}" presName="node" presStyleLbl="vennNode1" presStyleIdx="3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2629BE9-0F25-ED41-969E-CBE6FD248254}" type="pres">
      <dgm:prSet presAssocID="{266381AC-9A6F-0942-86BB-A7A6852C6E1A}" presName="node" presStyleLbl="vennNode1" presStyleIdx="4" presStyleCnt="6" custScaleX="10484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2B68936-E208-D44D-98E3-7FDDD2920502}" type="pres">
      <dgm:prSet presAssocID="{B2E1EB72-6685-AA44-A80A-69A1B7B6A741}" presName="node" presStyleLbl="vennNode1" presStyleIdx="5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5FD494D3-9B8D-7642-B3FC-8238D2EF9257}" type="presOf" srcId="{A668B912-6AF0-7847-AAA7-0F704B94B371}" destId="{3E1ACE05-AF72-4F4F-91E1-B24EFA60C931}" srcOrd="0" destOrd="0" presId="urn:microsoft.com/office/officeart/2005/8/layout/radial3"/>
    <dgm:cxn modelId="{C27DE4DF-50AC-6B40-BBAB-E360EF37BB27}" type="presOf" srcId="{B2E1EB72-6685-AA44-A80A-69A1B7B6A741}" destId="{82B68936-E208-D44D-98E3-7FDDD2920502}" srcOrd="0" destOrd="0" presId="urn:microsoft.com/office/officeart/2005/8/layout/radial3"/>
    <dgm:cxn modelId="{CDDE5341-4CCA-854E-A101-C10D8801399D}" type="presOf" srcId="{266381AC-9A6F-0942-86BB-A7A6852C6E1A}" destId="{02629BE9-0F25-ED41-969E-CBE6FD248254}" srcOrd="0" destOrd="0" presId="urn:microsoft.com/office/officeart/2005/8/layout/radial3"/>
    <dgm:cxn modelId="{4DA46F15-4A89-DB45-AE16-DA1EC531C7E0}" type="presOf" srcId="{C7403121-12C7-2F46-9F09-877A5C648569}" destId="{3F011AB0-46B8-814A-8CD7-622FD429ACCC}" srcOrd="0" destOrd="0" presId="urn:microsoft.com/office/officeart/2005/8/layout/radial3"/>
    <dgm:cxn modelId="{B3F0D862-8D4E-C54A-B66D-56F95BAEAEC9}" type="presOf" srcId="{E41122E7-916B-0B4A-939C-6C4FF96B041C}" destId="{E57ED161-166F-DE40-BAA2-213CE22C1202}" srcOrd="0" destOrd="0" presId="urn:microsoft.com/office/officeart/2005/8/layout/radial3"/>
    <dgm:cxn modelId="{189C102A-CC5F-E94E-A8F4-16EEC65431A1}" srcId="{E41122E7-916B-0B4A-939C-6C4FF96B041C}" destId="{B0098091-C4D5-164D-BBB1-07F40732FCB9}" srcOrd="0" destOrd="0" parTransId="{6B966DB6-F696-494B-9A16-D7686BB64F67}" sibTransId="{F9A4E24B-E098-3B41-91B2-9CC21DC69C24}"/>
    <dgm:cxn modelId="{E7758F84-3247-8B48-9239-09827F5E4730}" srcId="{B0098091-C4D5-164D-BBB1-07F40732FCB9}" destId="{266381AC-9A6F-0942-86BB-A7A6852C6E1A}" srcOrd="3" destOrd="0" parTransId="{492AA4B1-7F6F-0843-8416-7867C4EC0A38}" sibTransId="{78EA42C5-D510-ED40-A645-6CE1513A2E74}"/>
    <dgm:cxn modelId="{D76087FF-3DD1-4448-BDC1-9DD529C62AFF}" srcId="{B0098091-C4D5-164D-BBB1-07F40732FCB9}" destId="{B2E1EB72-6685-AA44-A80A-69A1B7B6A741}" srcOrd="4" destOrd="0" parTransId="{0EC46F3D-BA65-F547-A7F2-C367B0144A9B}" sibTransId="{3F753322-5DCF-5342-A169-CB4EAF4669CD}"/>
    <dgm:cxn modelId="{88AD6415-7A1C-D347-A1BD-9A6D71DB05E6}" srcId="{B0098091-C4D5-164D-BBB1-07F40732FCB9}" destId="{A668B912-6AF0-7847-AAA7-0F704B94B371}" srcOrd="0" destOrd="0" parTransId="{10131A1E-4699-0646-B28A-B5BD133A4340}" sibTransId="{74933ACB-8B21-8848-A4D1-952E3F8C709C}"/>
    <dgm:cxn modelId="{6FA77EC6-970E-DE48-BA98-39DFE4564704}" srcId="{B0098091-C4D5-164D-BBB1-07F40732FCB9}" destId="{64C0100A-A4D5-E247-BFC8-B2AA4B7587EB}" srcOrd="2" destOrd="0" parTransId="{08CD8EED-1FEC-AD4C-B2DB-66FD4831CF95}" sibTransId="{5138995D-B419-1941-80FA-A5EF7DFC2A70}"/>
    <dgm:cxn modelId="{A768BCFD-758F-7843-9A87-4CB876BBC290}" type="presOf" srcId="{64C0100A-A4D5-E247-BFC8-B2AA4B7587EB}" destId="{12B90B95-0225-B147-8E48-C287B00CE3A8}" srcOrd="0" destOrd="0" presId="urn:microsoft.com/office/officeart/2005/8/layout/radial3"/>
    <dgm:cxn modelId="{A4BB4A6C-9B5D-264F-A55F-ADCCE41D0DB5}" srcId="{B0098091-C4D5-164D-BBB1-07F40732FCB9}" destId="{C7403121-12C7-2F46-9F09-877A5C648569}" srcOrd="1" destOrd="0" parTransId="{9832C5A4-3566-B849-A6EE-768BB250DEB8}" sibTransId="{4A061CC0-FE12-DC44-B383-F53F04E5F360}"/>
    <dgm:cxn modelId="{53FE7F1D-29EE-FA42-80C1-1FB1CD56EE2C}" type="presOf" srcId="{B0098091-C4D5-164D-BBB1-07F40732FCB9}" destId="{3BE27D76-DF3E-8446-92B2-5EB669516B1A}" srcOrd="0" destOrd="0" presId="urn:microsoft.com/office/officeart/2005/8/layout/radial3"/>
    <dgm:cxn modelId="{C98B268F-717A-E242-9693-50B186B05142}" type="presParOf" srcId="{E57ED161-166F-DE40-BAA2-213CE22C1202}" destId="{D789C365-E3A1-7B4E-973C-9CF9080453C8}" srcOrd="0" destOrd="0" presId="urn:microsoft.com/office/officeart/2005/8/layout/radial3"/>
    <dgm:cxn modelId="{9C419667-5A18-D34B-8BE5-42BD3C14FC05}" type="presParOf" srcId="{D789C365-E3A1-7B4E-973C-9CF9080453C8}" destId="{3BE27D76-DF3E-8446-92B2-5EB669516B1A}" srcOrd="0" destOrd="0" presId="urn:microsoft.com/office/officeart/2005/8/layout/radial3"/>
    <dgm:cxn modelId="{AE1FFA14-2374-D043-8AEC-37E08F5C3174}" type="presParOf" srcId="{D789C365-E3A1-7B4E-973C-9CF9080453C8}" destId="{3E1ACE05-AF72-4F4F-91E1-B24EFA60C931}" srcOrd="1" destOrd="0" presId="urn:microsoft.com/office/officeart/2005/8/layout/radial3"/>
    <dgm:cxn modelId="{2E9D4BED-06E8-7248-95DB-35A3CC9F7C4C}" type="presParOf" srcId="{D789C365-E3A1-7B4E-973C-9CF9080453C8}" destId="{3F011AB0-46B8-814A-8CD7-622FD429ACCC}" srcOrd="2" destOrd="0" presId="urn:microsoft.com/office/officeart/2005/8/layout/radial3"/>
    <dgm:cxn modelId="{9DB1BE06-0FEB-EE4B-B096-D4A47BBD468A}" type="presParOf" srcId="{D789C365-E3A1-7B4E-973C-9CF9080453C8}" destId="{12B90B95-0225-B147-8E48-C287B00CE3A8}" srcOrd="3" destOrd="0" presId="urn:microsoft.com/office/officeart/2005/8/layout/radial3"/>
    <dgm:cxn modelId="{53BC7E35-C2F4-E34D-AE2B-15BB4F6A287F}" type="presParOf" srcId="{D789C365-E3A1-7B4E-973C-9CF9080453C8}" destId="{02629BE9-0F25-ED41-969E-CBE6FD248254}" srcOrd="4" destOrd="0" presId="urn:microsoft.com/office/officeart/2005/8/layout/radial3"/>
    <dgm:cxn modelId="{83497F19-E999-7643-9883-6F8F0395948A}" type="presParOf" srcId="{D789C365-E3A1-7B4E-973C-9CF9080453C8}" destId="{82B68936-E208-D44D-98E3-7FDDD2920502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E27D76-DF3E-8446-92B2-5EB669516B1A}">
      <dsp:nvSpPr>
        <dsp:cNvPr id="0" name=""/>
        <dsp:cNvSpPr/>
      </dsp:nvSpPr>
      <dsp:spPr>
        <a:xfrm>
          <a:off x="1446502" y="812538"/>
          <a:ext cx="1883531" cy="188353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700" kern="1200" dirty="0"/>
            <a:t>Santé</a:t>
          </a:r>
        </a:p>
      </dsp:txBody>
      <dsp:txXfrm>
        <a:off x="1722339" y="1088375"/>
        <a:ext cx="1331857" cy="1331857"/>
      </dsp:txXfrm>
    </dsp:sp>
    <dsp:sp modelId="{3E1ACE05-AF72-4F4F-91E1-B24EFA60C931}">
      <dsp:nvSpPr>
        <dsp:cNvPr id="0" name=""/>
        <dsp:cNvSpPr/>
      </dsp:nvSpPr>
      <dsp:spPr>
        <a:xfrm>
          <a:off x="1917385" y="58111"/>
          <a:ext cx="941765" cy="94176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kern="1200" dirty="0">
              <a:latin typeface="Arial" panose="020B0604020202020204" pitchFamily="34" charset="0"/>
              <a:cs typeface="Arial" panose="020B0604020202020204" pitchFamily="34" charset="0"/>
            </a:rPr>
            <a:t>Inondation</a:t>
          </a:r>
        </a:p>
      </dsp:txBody>
      <dsp:txXfrm>
        <a:off x="2055303" y="196029"/>
        <a:ext cx="665929" cy="665929"/>
      </dsp:txXfrm>
    </dsp:sp>
    <dsp:sp modelId="{3F011AB0-46B8-814A-8CD7-622FD429ACCC}">
      <dsp:nvSpPr>
        <dsp:cNvPr id="0" name=""/>
        <dsp:cNvSpPr/>
      </dsp:nvSpPr>
      <dsp:spPr>
        <a:xfrm>
          <a:off x="3082724" y="904779"/>
          <a:ext cx="941765" cy="94176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kern="1200" dirty="0">
              <a:latin typeface="Arial" panose="020B0604020202020204" pitchFamily="34" charset="0"/>
              <a:cs typeface="Arial" panose="020B0604020202020204" pitchFamily="34" charset="0"/>
            </a:rPr>
            <a:t>Température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kern="1200" dirty="0">
              <a:latin typeface="Arial" panose="020B0604020202020204" pitchFamily="34" charset="0"/>
              <a:cs typeface="Arial" panose="020B0604020202020204" pitchFamily="34" charset="0"/>
            </a:rPr>
            <a:t>Canicule</a:t>
          </a:r>
        </a:p>
      </dsp:txBody>
      <dsp:txXfrm>
        <a:off x="3220642" y="1042697"/>
        <a:ext cx="665929" cy="665929"/>
      </dsp:txXfrm>
    </dsp:sp>
    <dsp:sp modelId="{12B90B95-0225-B147-8E48-C287B00CE3A8}">
      <dsp:nvSpPr>
        <dsp:cNvPr id="0" name=""/>
        <dsp:cNvSpPr/>
      </dsp:nvSpPr>
      <dsp:spPr>
        <a:xfrm>
          <a:off x="2637604" y="2274717"/>
          <a:ext cx="941765" cy="94176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kern="1200" dirty="0">
              <a:latin typeface="Arial" panose="020B0604020202020204" pitchFamily="34" charset="0"/>
              <a:cs typeface="Arial" panose="020B0604020202020204" pitchFamily="34" charset="0"/>
            </a:rPr>
            <a:t>Insectes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kern="1200" dirty="0">
              <a:latin typeface="Arial" panose="020B0604020202020204" pitchFamily="34" charset="0"/>
              <a:cs typeface="Arial" panose="020B0604020202020204" pitchFamily="34" charset="0"/>
            </a:rPr>
            <a:t>vecteurs</a:t>
          </a:r>
        </a:p>
      </dsp:txBody>
      <dsp:txXfrm>
        <a:off x="2775522" y="2412635"/>
        <a:ext cx="665929" cy="665929"/>
      </dsp:txXfrm>
    </dsp:sp>
    <dsp:sp modelId="{02629BE9-0F25-ED41-969E-CBE6FD248254}">
      <dsp:nvSpPr>
        <dsp:cNvPr id="0" name=""/>
        <dsp:cNvSpPr/>
      </dsp:nvSpPr>
      <dsp:spPr>
        <a:xfrm>
          <a:off x="1174366" y="2274717"/>
          <a:ext cx="987366" cy="94176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kern="1200" dirty="0">
              <a:latin typeface="Arial" panose="020B0604020202020204" pitchFamily="34" charset="0"/>
              <a:cs typeface="Arial" panose="020B0604020202020204" pitchFamily="34" charset="0"/>
            </a:rPr>
            <a:t>Pollution atmosphérique</a:t>
          </a:r>
        </a:p>
      </dsp:txBody>
      <dsp:txXfrm>
        <a:off x="1318962" y="2412635"/>
        <a:ext cx="698174" cy="665929"/>
      </dsp:txXfrm>
    </dsp:sp>
    <dsp:sp modelId="{82B68936-E208-D44D-98E3-7FDDD2920502}">
      <dsp:nvSpPr>
        <dsp:cNvPr id="0" name=""/>
        <dsp:cNvSpPr/>
      </dsp:nvSpPr>
      <dsp:spPr>
        <a:xfrm>
          <a:off x="752046" y="904779"/>
          <a:ext cx="941765" cy="94176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kern="1200" dirty="0"/>
            <a:t> </a:t>
          </a:r>
          <a:r>
            <a:rPr lang="fr-FR" sz="800" kern="1200" dirty="0">
              <a:latin typeface="Arial" panose="020B0604020202020204" pitchFamily="34" charset="0"/>
              <a:cs typeface="Arial" panose="020B0604020202020204" pitchFamily="34" charset="0"/>
            </a:rPr>
            <a:t>Pollens</a:t>
          </a:r>
        </a:p>
      </dsp:txBody>
      <dsp:txXfrm>
        <a:off x="889964" y="1042697"/>
        <a:ext cx="665929" cy="6659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D5D33-8845-41EB-9466-319FB096CFAA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8E17C-689C-43EC-BF73-F5C8008A9F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0653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5FB19C-0489-E745-96E7-EA4F938FD4F9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0039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7814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>
            <a:extLst>
              <a:ext uri="{FF2B5EF4-FFF2-40B4-BE49-F238E27FC236}">
                <a16:creationId xmlns:a16="http://schemas.microsoft.com/office/drawing/2014/main" id="{E500CF5C-1607-DF40-BBE9-22C78A2AD1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8146C9D-82F3-FA41-B49C-862ADEBED7E1}" type="slidenum">
              <a:rPr lang="fr-FR" altLang="fr-FR" sz="1200"/>
              <a:pPr/>
              <a:t>7</a:t>
            </a:fld>
            <a:endParaRPr lang="fr-FR" altLang="fr-FR" sz="1200"/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80312DC1-CB85-6949-A459-AD49087BC4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F6E740F9-DC76-B149-B59C-BFE2AACB80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4851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74D9-3297-4AAC-BCB8-D21F74A0BC67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316D4-5075-46E8-8D17-354C328F72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4691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74D9-3297-4AAC-BCB8-D21F74A0BC67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316D4-5075-46E8-8D17-354C328F72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4362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74D9-3297-4AAC-BCB8-D21F74A0BC67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316D4-5075-46E8-8D17-354C328F72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022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74D9-3297-4AAC-BCB8-D21F74A0BC67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316D4-5075-46E8-8D17-354C328F72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4910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74D9-3297-4AAC-BCB8-D21F74A0BC67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316D4-5075-46E8-8D17-354C328F72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8747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74D9-3297-4AAC-BCB8-D21F74A0BC67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316D4-5075-46E8-8D17-354C328F72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1342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74D9-3297-4AAC-BCB8-D21F74A0BC67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316D4-5075-46E8-8D17-354C328F72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117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74D9-3297-4AAC-BCB8-D21F74A0BC67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316D4-5075-46E8-8D17-354C328F72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5563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74D9-3297-4AAC-BCB8-D21F74A0BC67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316D4-5075-46E8-8D17-354C328F72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0335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74D9-3297-4AAC-BCB8-D21F74A0BC67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316D4-5075-46E8-8D17-354C328F72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7860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74D9-3297-4AAC-BCB8-D21F74A0BC67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316D4-5075-46E8-8D17-354C328F72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0826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674D9-3297-4AAC-BCB8-D21F74A0BC67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316D4-5075-46E8-8D17-354C328F72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388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diagramLayout" Target="../diagrams/layout1.xml"/><Relationship Id="rId7" Type="http://schemas.openxmlformats.org/officeDocument/2006/relationships/image" Target="../media/image9.tiff"/><Relationship Id="rId12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3.tiff"/><Relationship Id="rId5" Type="http://schemas.openxmlformats.org/officeDocument/2006/relationships/diagramColors" Target="../diagrams/colors1.xml"/><Relationship Id="rId10" Type="http://schemas.openxmlformats.org/officeDocument/2006/relationships/image" Target="../media/image12.tiff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Image 5">
            <a:extLst>
              <a:ext uri="{FF2B5EF4-FFF2-40B4-BE49-F238E27FC236}">
                <a16:creationId xmlns:a16="http://schemas.microsoft.com/office/drawing/2014/main" id="{C3D82CB9-973C-D144-A21E-A2FD57FBE6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1" y="4786726"/>
            <a:ext cx="2610523" cy="1305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09AF8358-8A6B-1943-9D55-E17C4D06A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5525" y="238613"/>
            <a:ext cx="7740951" cy="449263"/>
          </a:xfrm>
        </p:spPr>
        <p:txBody>
          <a:bodyPr>
            <a:normAutofit fontScale="90000"/>
          </a:bodyPr>
          <a:lstStyle/>
          <a:p>
            <a:r>
              <a:rPr lang="fr-FR" altLang="fr-FR" sz="2667" dirty="0">
                <a:solidFill>
                  <a:srgbClr val="000091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Conséquences sur les zones côtières</a:t>
            </a:r>
          </a:p>
        </p:txBody>
      </p:sp>
      <p:sp>
        <p:nvSpPr>
          <p:cNvPr id="81923" name="ZoneTexte 3">
            <a:extLst>
              <a:ext uri="{FF2B5EF4-FFF2-40B4-BE49-F238E27FC236}">
                <a16:creationId xmlns:a16="http://schemas.microsoft.com/office/drawing/2014/main" id="{F1D203C0-8885-D042-89C0-7B266C035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699" y="881068"/>
            <a:ext cx="8610600" cy="1395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fr-FR" altLang="fr-FR" sz="186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 pitchFamily="2" charset="2"/>
              </a:rPr>
              <a:t>Zones côtières = zones complexes</a:t>
            </a:r>
            <a:endParaRPr lang="fr-FR" altLang="fr-FR" sz="1867" dirty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altLang="fr-FR" sz="1867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Multi-phénomènes</a:t>
            </a:r>
          </a:p>
          <a:p>
            <a:pPr algn="ctr"/>
            <a:r>
              <a:rPr lang="fr-FR" altLang="fr-FR" sz="1867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Elévation du niveau de la mer, Submersions de tempêtes, Grandes marées, Précipitations abondantes et crues des rivières</a:t>
            </a:r>
          </a:p>
          <a:p>
            <a:pPr algn="ctr"/>
            <a:endParaRPr lang="fr-FR" altLang="fr-FR" sz="1000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  <a:sym typeface="Wingdings 2" pitchFamily="2" charset="2"/>
            </a:endParaRPr>
          </a:p>
        </p:txBody>
      </p:sp>
      <p:pic>
        <p:nvPicPr>
          <p:cNvPr id="81924" name="Image 2">
            <a:extLst>
              <a:ext uri="{FF2B5EF4-FFF2-40B4-BE49-F238E27FC236}">
                <a16:creationId xmlns:a16="http://schemas.microsoft.com/office/drawing/2014/main" id="{FA2A5157-881F-3A45-B787-3C96ED167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3" y="2674098"/>
            <a:ext cx="2659589" cy="149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Image 4">
            <a:extLst>
              <a:ext uri="{FF2B5EF4-FFF2-40B4-BE49-F238E27FC236}">
                <a16:creationId xmlns:a16="http://schemas.microsoft.com/office/drawing/2014/main" id="{F33CAB67-9DC1-B148-9C91-CEDA7FF5A0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176" y="3730411"/>
            <a:ext cx="2437744" cy="149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1012A7CA-EE25-E24D-B78B-962714FA16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9257" y="2384848"/>
            <a:ext cx="6923527" cy="3899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fr-FR" altLang="fr-FR" sz="1867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</a:t>
            </a:r>
          </a:p>
          <a:p>
            <a:pPr algn="ctr">
              <a:spcBef>
                <a:spcPts val="600"/>
              </a:spcBef>
            </a:pPr>
            <a:r>
              <a:rPr lang="fr-FR" altLang="fr-FR" sz="1867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Intensification des aléas et risques</a:t>
            </a:r>
          </a:p>
          <a:p>
            <a:pPr algn="just">
              <a:spcBef>
                <a:spcPts val="600"/>
              </a:spcBef>
            </a:pPr>
            <a:r>
              <a:rPr lang="fr-FR" altLang="fr-FR" sz="18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Accélération du recul du trait de côte</a:t>
            </a:r>
            <a:endParaRPr lang="fr-FR" altLang="fr-FR" sz="1867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</a:pPr>
            <a:r>
              <a:rPr lang="fr-FR" altLang="fr-FR" sz="18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Augmentation de la fréquence et de l’intensité des inondations</a:t>
            </a:r>
          </a:p>
          <a:p>
            <a:pPr algn="just">
              <a:spcBef>
                <a:spcPts val="600"/>
              </a:spcBef>
            </a:pPr>
            <a:r>
              <a:rPr lang="fr-FR" altLang="fr-FR" sz="18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Dégradation de la qualité des eaux/Pollutions</a:t>
            </a:r>
          </a:p>
          <a:p>
            <a:pPr algn="ctr">
              <a:spcBef>
                <a:spcPts val="400"/>
              </a:spcBef>
            </a:pPr>
            <a:r>
              <a:rPr lang="fr-FR" altLang="fr-FR" sz="1867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OCDE (2013) : </a:t>
            </a:r>
            <a:r>
              <a:rPr lang="fr-FR" sz="1867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dommages imputables aux inondations sur les 136 plus grandes villes côtières en 2005 estimés </a:t>
            </a:r>
          </a:p>
          <a:p>
            <a:pPr algn="ctr"/>
            <a:r>
              <a:rPr lang="fr-FR" sz="1867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à 6 milliards $ / an</a:t>
            </a:r>
            <a:endParaRPr lang="fr-FR" altLang="fr-FR" sz="1867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80990" indent="-380990" algn="ctr">
              <a:buFont typeface="Wingdings" pitchFamily="2" charset="2"/>
              <a:buChar char="è"/>
            </a:pPr>
            <a:r>
              <a:rPr lang="fr-FR" altLang="fr-FR" sz="1867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en 2050</a:t>
            </a:r>
          </a:p>
          <a:p>
            <a:pPr algn="ctr"/>
            <a:r>
              <a:rPr lang="fr-FR" sz="1867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52 milliards $ / an</a:t>
            </a:r>
          </a:p>
          <a:p>
            <a:pPr algn="ctr"/>
            <a:r>
              <a:rPr lang="fr-FR" sz="1867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63 milliards si aucune adaptation n'est réalisée</a:t>
            </a:r>
            <a:endParaRPr lang="fr-FR" altLang="fr-FR" sz="1867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35B1B86-2E2E-A5F3-A7FE-68AA729F4CB3}"/>
              </a:ext>
            </a:extLst>
          </p:cNvPr>
          <p:cNvSpPr txBox="1">
            <a:spLocks/>
          </p:cNvSpPr>
          <p:nvPr/>
        </p:nvSpPr>
        <p:spPr>
          <a:xfrm>
            <a:off x="9648395" y="6426076"/>
            <a:ext cx="1800000" cy="480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3122C9-A0B9-462F-8757-0847AD287B63}" type="slidenum">
              <a:rPr lang="fr-FR" sz="1067"/>
              <a:pPr algn="r"/>
              <a:t>1</a:t>
            </a:fld>
            <a:endParaRPr lang="fr-FR" sz="1067" dirty="0"/>
          </a:p>
        </p:txBody>
      </p:sp>
    </p:spTree>
    <p:extLst>
      <p:ext uri="{BB962C8B-B14F-4D97-AF65-F5344CB8AC3E}">
        <p14:creationId xmlns:p14="http://schemas.microsoft.com/office/powerpoint/2010/main" val="59311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268D33D-221C-CE82-5D42-DAC12E5DB4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79"/>
          <a:stretch/>
        </p:blipFill>
        <p:spPr>
          <a:xfrm>
            <a:off x="169000" y="3696486"/>
            <a:ext cx="11646827" cy="179827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AAA1AC3-9F92-747E-F952-F620F1519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1" y="5579051"/>
            <a:ext cx="2410599" cy="55629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AF4B684-71E4-A666-C3EF-9F09AEE366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72" t="11528"/>
          <a:stretch/>
        </p:blipFill>
        <p:spPr>
          <a:xfrm>
            <a:off x="3599723" y="1445419"/>
            <a:ext cx="3130199" cy="21287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22D0CA7-1828-C0E9-2D44-30C3FC59FB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8129" y="1611302"/>
            <a:ext cx="2030084" cy="1582065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7B3593EA-E937-69CE-EF90-BBE57031A97A}"/>
              </a:ext>
            </a:extLst>
          </p:cNvPr>
          <p:cNvSpPr txBox="1">
            <a:spLocks/>
          </p:cNvSpPr>
          <p:nvPr/>
        </p:nvSpPr>
        <p:spPr>
          <a:xfrm>
            <a:off x="1770785" y="223951"/>
            <a:ext cx="10416479" cy="6819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667" b="1" dirty="0">
                <a:solidFill>
                  <a:srgbClr val="5770B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Impact du changement climatique sur la production agricole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70AC738-D325-D3C9-58FA-8EC17F9FCD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339" y="175407"/>
            <a:ext cx="1637367" cy="90873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AF54C65-3137-29F5-0836-9B491A2D0B70}"/>
              </a:ext>
            </a:extLst>
          </p:cNvPr>
          <p:cNvSpPr/>
          <p:nvPr/>
        </p:nvSpPr>
        <p:spPr>
          <a:xfrm>
            <a:off x="3960105" y="1087987"/>
            <a:ext cx="2409433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867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production</a:t>
            </a:r>
          </a:p>
        </p:txBody>
      </p:sp>
      <p:sp>
        <p:nvSpPr>
          <p:cNvPr id="3" name="Espace réservé du numéro de diapositive 4">
            <a:extLst>
              <a:ext uri="{FF2B5EF4-FFF2-40B4-BE49-F238E27FC236}">
                <a16:creationId xmlns:a16="http://schemas.microsoft.com/office/drawing/2014/main" id="{43E449DC-4671-C58A-8B2C-02BF40489EC5}"/>
              </a:ext>
            </a:extLst>
          </p:cNvPr>
          <p:cNvSpPr txBox="1">
            <a:spLocks/>
          </p:cNvSpPr>
          <p:nvPr/>
        </p:nvSpPr>
        <p:spPr>
          <a:xfrm>
            <a:off x="9648395" y="6426076"/>
            <a:ext cx="1800000" cy="480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3122C9-A0B9-462F-8757-0847AD287B63}" type="slidenum">
              <a:rPr lang="fr-FR" sz="1067"/>
              <a:pPr algn="r"/>
              <a:t>10</a:t>
            </a:fld>
            <a:endParaRPr lang="fr-FR" sz="1067" dirty="0"/>
          </a:p>
        </p:txBody>
      </p:sp>
    </p:spTree>
    <p:extLst>
      <p:ext uri="{BB962C8B-B14F-4D97-AF65-F5344CB8AC3E}">
        <p14:creationId xmlns:p14="http://schemas.microsoft.com/office/powerpoint/2010/main" val="3979422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09AF8358-8A6B-1943-9D55-E17C4D06A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238613"/>
            <a:ext cx="10161952" cy="449263"/>
          </a:xfrm>
        </p:spPr>
        <p:txBody>
          <a:bodyPr/>
          <a:lstStyle/>
          <a:p>
            <a:r>
              <a:rPr lang="fr-FR" sz="2400" dirty="0">
                <a:solidFill>
                  <a:srgbClr val="00009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Effets des tempêtes sur le littoral : recul du trait de côte/inondation</a:t>
            </a:r>
            <a:endParaRPr lang="fr-FR" altLang="fr-FR" sz="2400" dirty="0">
              <a:solidFill>
                <a:srgbClr val="00009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35B1B86-2E2E-A5F3-A7FE-68AA729F4CB3}"/>
              </a:ext>
            </a:extLst>
          </p:cNvPr>
          <p:cNvSpPr txBox="1">
            <a:spLocks/>
          </p:cNvSpPr>
          <p:nvPr/>
        </p:nvSpPr>
        <p:spPr>
          <a:xfrm>
            <a:off x="9648395" y="6426076"/>
            <a:ext cx="1800000" cy="480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3122C9-A0B9-462F-8757-0847AD287B63}" type="slidenum">
              <a:rPr lang="fr-FR" sz="1067"/>
              <a:pPr algn="r"/>
              <a:t>2</a:t>
            </a:fld>
            <a:endParaRPr lang="fr-FR" sz="1067" dirty="0"/>
          </a:p>
        </p:txBody>
      </p:sp>
      <p:pic>
        <p:nvPicPr>
          <p:cNvPr id="2" name="Image 3">
            <a:extLst>
              <a:ext uri="{FF2B5EF4-FFF2-40B4-BE49-F238E27FC236}">
                <a16:creationId xmlns:a16="http://schemas.microsoft.com/office/drawing/2014/main" id="{340864AF-C8DF-24EC-2A11-0BCE81361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912847"/>
            <a:ext cx="7239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0DA2098-5755-EBB3-658C-D899933C4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03" y="1796820"/>
            <a:ext cx="3648405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fr-FR" sz="2133" dirty="0">
                <a:solidFill>
                  <a:srgbClr val="7390A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Ex : </a:t>
            </a:r>
            <a:r>
              <a:rPr lang="fr-FR" sz="2133" dirty="0" err="1">
                <a:solidFill>
                  <a:srgbClr val="7390A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Eléanor</a:t>
            </a:r>
            <a:r>
              <a:rPr lang="fr-FR" sz="2133" dirty="0">
                <a:solidFill>
                  <a:srgbClr val="7390A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3 janvier 2018 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5688B074-50E9-66DD-AEA7-E3BCB7037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382" y="5945153"/>
            <a:ext cx="107580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fr-FR" sz="1600" b="1" dirty="0">
                <a:solidFill>
                  <a:srgbClr val="7390A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Elévation du niveau marin + Augmentation intensité des tempêtes</a:t>
            </a:r>
          </a:p>
          <a:p>
            <a:pPr algn="ctr"/>
            <a:r>
              <a:rPr lang="fr-FR" sz="1600" b="1" dirty="0">
                <a:solidFill>
                  <a:srgbClr val="7390A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charset="0"/>
              </a:rPr>
              <a:t></a:t>
            </a:r>
            <a:endParaRPr lang="fr-FR" sz="1600" b="1" dirty="0">
              <a:solidFill>
                <a:srgbClr val="7390A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1600" b="1" dirty="0">
                <a:solidFill>
                  <a:srgbClr val="7390A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Augmentation fréquence et intensité des submersions par franchissement/inondations</a:t>
            </a:r>
          </a:p>
        </p:txBody>
      </p:sp>
    </p:spTree>
    <p:extLst>
      <p:ext uri="{BB962C8B-B14F-4D97-AF65-F5344CB8AC3E}">
        <p14:creationId xmlns:p14="http://schemas.microsoft.com/office/powerpoint/2010/main" val="60122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E39E85-5FFF-9E4C-9F75-4C44C7485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3499" y="92666"/>
            <a:ext cx="9864896" cy="81690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sz="2400" dirty="0">
                <a:solidFill>
                  <a:srgbClr val="000091"/>
                </a:solidFill>
                <a:cs typeface="Arial" panose="020B0604020202020204" pitchFamily="34" charset="0"/>
              </a:rPr>
              <a:t>Exemple d’outil pédagogique : Inondation par réalité virtuelle d’une rue d’Etretat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Laboratoire CIREVE, Université de Caen Normandie (Projet Fondation de France et Région Normandie, UMR IDEES)</a:t>
            </a:r>
          </a:p>
        </p:txBody>
      </p:sp>
      <p:pic>
        <p:nvPicPr>
          <p:cNvPr id="3" name="site03_avant_1_sonV3.mp4">
            <a:hlinkClick r:id="" action="ppaction://media"/>
            <a:extLst>
              <a:ext uri="{FF2B5EF4-FFF2-40B4-BE49-F238E27FC236}">
                <a16:creationId xmlns:a16="http://schemas.microsoft.com/office/drawing/2014/main" id="{A77EFEE3-CF15-E743-B6CA-960B1D9D7C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08922"/>
            <a:ext cx="9144000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AE7866-7EBF-A4C8-65C1-39D7A56C6F4F}"/>
              </a:ext>
            </a:extLst>
          </p:cNvPr>
          <p:cNvSpPr/>
          <p:nvPr/>
        </p:nvSpPr>
        <p:spPr>
          <a:xfrm>
            <a:off x="10676454" y="1156687"/>
            <a:ext cx="12761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Vitesse : </a:t>
            </a:r>
          </a:p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1,5 à 2m.s-1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7A17FD1-8E5C-E963-B896-061459DD8A4D}"/>
              </a:ext>
            </a:extLst>
          </p:cNvPr>
          <p:cNvSpPr txBox="1">
            <a:spLocks/>
          </p:cNvSpPr>
          <p:nvPr/>
        </p:nvSpPr>
        <p:spPr>
          <a:xfrm>
            <a:off x="9648395" y="6426076"/>
            <a:ext cx="1800000" cy="480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3122C9-A0B9-462F-8757-0847AD287B63}" type="slidenum">
              <a:rPr lang="fr-FR" sz="1067"/>
              <a:pPr algn="r"/>
              <a:t>3</a:t>
            </a:fld>
            <a:endParaRPr lang="fr-FR" sz="1067" dirty="0"/>
          </a:p>
        </p:txBody>
      </p:sp>
    </p:spTree>
    <p:extLst>
      <p:ext uri="{BB962C8B-B14F-4D97-AF65-F5344CB8AC3E}">
        <p14:creationId xmlns:p14="http://schemas.microsoft.com/office/powerpoint/2010/main" val="122670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F52D60-8214-4C29-BCB0-09EBA37C2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0706" y="176559"/>
            <a:ext cx="10418645" cy="468132"/>
          </a:xfrm>
        </p:spPr>
        <p:txBody>
          <a:bodyPr>
            <a:noAutofit/>
          </a:bodyPr>
          <a:lstStyle/>
          <a:p>
            <a:pPr algn="l"/>
            <a:r>
              <a:rPr lang="fr-FR" sz="2667" dirty="0">
                <a:solidFill>
                  <a:srgbClr val="00009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Inondation des vallées et risque industriel/technologique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CDEAD07-2F37-4A30-ABF2-49BB96DDC7BE}"/>
              </a:ext>
            </a:extLst>
          </p:cNvPr>
          <p:cNvSpPr txBox="1"/>
          <p:nvPr/>
        </p:nvSpPr>
        <p:spPr>
          <a:xfrm>
            <a:off x="1427478" y="5016023"/>
            <a:ext cx="9013999" cy="1405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33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Changement climatique = Accélérateur du </a:t>
            </a:r>
            <a:r>
              <a:rPr lang="fr-FR" sz="2133" b="1" dirty="0" err="1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multi-risques</a:t>
            </a:r>
            <a:endParaRPr lang="fr-FR" sz="2133" b="1" dirty="0">
              <a:solidFill>
                <a:srgbClr val="C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133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= Augmentation de l’intensité et de la fréquence des risques naturels</a:t>
            </a:r>
          </a:p>
          <a:p>
            <a:pPr algn="ctr"/>
            <a:r>
              <a:rPr lang="fr-FR" sz="2133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= Augmentation des risques industriels, sanitaires, </a:t>
            </a:r>
          </a:p>
          <a:p>
            <a:pPr algn="ctr"/>
            <a:r>
              <a:rPr lang="fr-FR" sz="2133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économiques et sociétaux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34F3172-72C0-4DA3-B9C5-FB04641AE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9457" y="740701"/>
            <a:ext cx="10134599" cy="66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fr-FR" sz="1867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Concomitance entre élévation du niveau marin et crue…</a:t>
            </a:r>
          </a:p>
          <a:p>
            <a:pPr algn="ctr"/>
            <a:r>
              <a:rPr lang="fr-FR" sz="1867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=  ↗️ Risque industriel pour les ICPE (dont SEVESO) par effet cascade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9CD7EF9-B85D-451B-B685-F81CAC90720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527" y="1814702"/>
            <a:ext cx="3290087" cy="298247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813DA98-C639-40D9-8969-E77FD7AFC4C5}"/>
              </a:ext>
            </a:extLst>
          </p:cNvPr>
          <p:cNvSpPr/>
          <p:nvPr/>
        </p:nvSpPr>
        <p:spPr>
          <a:xfrm>
            <a:off x="1489461" y="4815968"/>
            <a:ext cx="384038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>
                <a:solidFill>
                  <a:srgbClr val="0000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Projection </a:t>
            </a:r>
            <a:r>
              <a:rPr lang="fr-FR" sz="900" dirty="0">
                <a:solidFill>
                  <a:srgbClr val="00009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ARTELIA/GIP Seine, </a:t>
            </a:r>
            <a:r>
              <a:rPr lang="fr-FR" sz="900" dirty="0">
                <a:solidFill>
                  <a:srgbClr val="0000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fr-FR" sz="900" i="1" dirty="0">
                <a:solidFill>
                  <a:srgbClr val="0000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odifiée avec ajout des sites SEVESO</a:t>
            </a:r>
            <a:r>
              <a:rPr lang="fr-FR" sz="900" dirty="0">
                <a:solidFill>
                  <a:srgbClr val="0000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BA0A989-708A-4E34-907E-5E4F9FEE03AC}"/>
              </a:ext>
            </a:extLst>
          </p:cNvPr>
          <p:cNvSpPr txBox="1"/>
          <p:nvPr/>
        </p:nvSpPr>
        <p:spPr>
          <a:xfrm>
            <a:off x="1633790" y="1604797"/>
            <a:ext cx="3291825" cy="41575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051" b="1" dirty="0">
                <a:latin typeface="Arial" panose="020B0604020202020204" pitchFamily="34" charset="0"/>
                <a:cs typeface="Arial" panose="020B0604020202020204" pitchFamily="34" charset="0"/>
              </a:rPr>
              <a:t>Seine - Boucle de Rouen</a:t>
            </a:r>
          </a:p>
          <a:p>
            <a:pPr algn="ctr"/>
            <a:r>
              <a:rPr lang="fr-FR" sz="1051" dirty="0">
                <a:latin typeface="Arial" panose="020B0604020202020204" pitchFamily="34" charset="0"/>
                <a:cs typeface="Arial" panose="020B0604020202020204" pitchFamily="34" charset="0"/>
              </a:rPr>
              <a:t>Élévation du niveau marin 1m + crue décennale</a:t>
            </a:r>
          </a:p>
        </p:txBody>
      </p:sp>
      <p:sp>
        <p:nvSpPr>
          <p:cNvPr id="9" name="ZoneTexte 13">
            <a:extLst>
              <a:ext uri="{FF2B5EF4-FFF2-40B4-BE49-F238E27FC236}">
                <a16:creationId xmlns:a16="http://schemas.microsoft.com/office/drawing/2014/main" id="{6003822E-C1D4-41EA-9A6E-A5A254DA0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0397" y="5948021"/>
            <a:ext cx="33416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r>
              <a:rPr lang="fr-FR" sz="1400" dirty="0">
                <a:latin typeface="Arial" charset="0"/>
                <a:cs typeface="Arial" charset="0"/>
              </a:rPr>
              <a:t>Laignel et al., 2020, GIEC normand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C1AC652-C575-4759-885C-92C820B415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753" y="1632378"/>
            <a:ext cx="4514391" cy="319238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CCAC920-DB93-82B2-622F-BF967B6AB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39" y="175407"/>
            <a:ext cx="1637367" cy="908739"/>
          </a:xfrm>
          <a:prstGeom prst="rect">
            <a:avLst/>
          </a:prstGeom>
        </p:spPr>
      </p:pic>
      <p:sp>
        <p:nvSpPr>
          <p:cNvPr id="3" name="Espace réservé du numéro de diapositive 4">
            <a:extLst>
              <a:ext uri="{FF2B5EF4-FFF2-40B4-BE49-F238E27FC236}">
                <a16:creationId xmlns:a16="http://schemas.microsoft.com/office/drawing/2014/main" id="{F085261B-786D-5417-7BF5-26D464D13FE1}"/>
              </a:ext>
            </a:extLst>
          </p:cNvPr>
          <p:cNvSpPr txBox="1">
            <a:spLocks/>
          </p:cNvSpPr>
          <p:nvPr/>
        </p:nvSpPr>
        <p:spPr>
          <a:xfrm>
            <a:off x="9648395" y="6426076"/>
            <a:ext cx="1800000" cy="480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3122C9-A0B9-462F-8757-0847AD287B63}" type="slidenum">
              <a:rPr lang="fr-FR" sz="1067"/>
              <a:pPr algn="r"/>
              <a:t>4</a:t>
            </a:fld>
            <a:endParaRPr lang="fr-FR" sz="1067" dirty="0"/>
          </a:p>
        </p:txBody>
      </p:sp>
    </p:spTree>
    <p:extLst>
      <p:ext uri="{BB962C8B-B14F-4D97-AF65-F5344CB8AC3E}">
        <p14:creationId xmlns:p14="http://schemas.microsoft.com/office/powerpoint/2010/main" val="135537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EE740846-AE2A-C24B-86FA-93581928EE10}"/>
              </a:ext>
            </a:extLst>
          </p:cNvPr>
          <p:cNvGraphicFramePr/>
          <p:nvPr/>
        </p:nvGraphicFramePr>
        <p:xfrm>
          <a:off x="2624846" y="1255294"/>
          <a:ext cx="6368716" cy="43661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28E847C7-1C0D-AF4E-BF53-24C759C51C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9732" y="1481238"/>
            <a:ext cx="1217528" cy="114548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7CEB9F3-229F-0B45-A2DB-24FEC2DCA3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4808" y="4794592"/>
            <a:ext cx="1339851" cy="1016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426E8FC-4570-324A-9C65-C3B1DDCF33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7824" y="760393"/>
            <a:ext cx="1657507" cy="112094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169E789-71E4-0440-93B0-E4B8401256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83666" y="2180861"/>
            <a:ext cx="1537439" cy="1016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A94DECF-3AF1-014F-B3B1-5329A4B235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6250" y="4231279"/>
            <a:ext cx="1809300" cy="97706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021DF6A-952A-7F46-BC4F-CFA12818B0F2}"/>
              </a:ext>
            </a:extLst>
          </p:cNvPr>
          <p:cNvSpPr txBox="1"/>
          <p:nvPr/>
        </p:nvSpPr>
        <p:spPr>
          <a:xfrm>
            <a:off x="8296117" y="697013"/>
            <a:ext cx="37540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- Impacts physiques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(blessures, noyades)</a:t>
            </a:r>
          </a:p>
          <a:p>
            <a:r>
              <a:rPr lang="fr-FR" sz="1600" kern="0" dirty="0">
                <a:latin typeface="Arial" panose="020B0604020202020204" pitchFamily="34" charset="0"/>
                <a:cs typeface="Arial" panose="020B0604020202020204" pitchFamily="34" charset="0"/>
              </a:rPr>
              <a:t>- Impacts psychologiques post-traumatiques</a:t>
            </a:r>
          </a:p>
          <a:p>
            <a:r>
              <a:rPr lang="fr-FR" sz="1600" kern="0" dirty="0">
                <a:latin typeface="Arial" panose="020B0604020202020204" pitchFamily="34" charset="0"/>
                <a:cs typeface="Arial" panose="020B0604020202020204" pitchFamily="34" charset="0"/>
              </a:rPr>
              <a:t>- Impacts sur qualité eau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3ED6E1E-3771-7246-9CC0-34F885E7273D}"/>
              </a:ext>
            </a:extLst>
          </p:cNvPr>
          <p:cNvSpPr txBox="1"/>
          <p:nvPr/>
        </p:nvSpPr>
        <p:spPr>
          <a:xfrm>
            <a:off x="7978137" y="3140968"/>
            <a:ext cx="4077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- Surmortalité 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Santé Publique France :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Environ 33 000 décès entre 2014 et 2022 liés à la chaleur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Canicule 2003 : environ 15 000 décès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- Maladies cutanées, oculaires</a:t>
            </a:r>
          </a:p>
        </p:txBody>
      </p:sp>
      <p:sp>
        <p:nvSpPr>
          <p:cNvPr id="16" name="ZoneTexte 5">
            <a:extLst>
              <a:ext uri="{FF2B5EF4-FFF2-40B4-BE49-F238E27FC236}">
                <a16:creationId xmlns:a16="http://schemas.microsoft.com/office/drawing/2014/main" id="{FEF28D5D-7294-7945-B819-1E68C598B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5560" y="6014421"/>
            <a:ext cx="21246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just"/>
            <a:r>
              <a:rPr lang="fr-FR" sz="1400" dirty="0">
                <a:latin typeface="Arial" charset="0"/>
                <a:cs typeface="Arial" charset="0"/>
              </a:rPr>
              <a:t>Figure : Laignel, 2019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CF72535-0D6B-3942-AB09-B0DB5DEF26E8}"/>
              </a:ext>
            </a:extLst>
          </p:cNvPr>
          <p:cNvSpPr txBox="1"/>
          <p:nvPr/>
        </p:nvSpPr>
        <p:spPr>
          <a:xfrm>
            <a:off x="7297190" y="5814367"/>
            <a:ext cx="2620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- Maladies infectieuses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18E5FC1-0556-EB41-8270-BAD51EE82375}"/>
              </a:ext>
            </a:extLst>
          </p:cNvPr>
          <p:cNvSpPr txBox="1"/>
          <p:nvPr/>
        </p:nvSpPr>
        <p:spPr>
          <a:xfrm>
            <a:off x="1997304" y="5273963"/>
            <a:ext cx="26202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- Surmortalité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- Pathologies chroniques (maladies respiratoires, cardio-vasculaire)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4224CAF-CC19-CD44-86E0-515ABE2C16F2}"/>
              </a:ext>
            </a:extLst>
          </p:cNvPr>
          <p:cNvSpPr txBox="1"/>
          <p:nvPr/>
        </p:nvSpPr>
        <p:spPr>
          <a:xfrm>
            <a:off x="2253588" y="2694897"/>
            <a:ext cx="1217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- Allergies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F1403B97-1696-BA2B-4846-7914414D7D9F}"/>
              </a:ext>
            </a:extLst>
          </p:cNvPr>
          <p:cNvSpPr txBox="1">
            <a:spLocks/>
          </p:cNvSpPr>
          <p:nvPr/>
        </p:nvSpPr>
        <p:spPr bwMode="gray">
          <a:xfrm>
            <a:off x="1851493" y="260454"/>
            <a:ext cx="9825988" cy="4415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rgbClr val="5770B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667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Impact du changement climatique sur la santé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5B6B9A-871E-B2A2-F3B4-FD71439CBF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3339" y="175407"/>
            <a:ext cx="1637367" cy="908739"/>
          </a:xfrm>
          <a:prstGeom prst="rect">
            <a:avLst/>
          </a:prstGeom>
        </p:spPr>
      </p:pic>
      <p:sp>
        <p:nvSpPr>
          <p:cNvPr id="2" name="Espace réservé du numéro de diapositive 4">
            <a:extLst>
              <a:ext uri="{FF2B5EF4-FFF2-40B4-BE49-F238E27FC236}">
                <a16:creationId xmlns:a16="http://schemas.microsoft.com/office/drawing/2014/main" id="{BADB7353-30D6-EEBC-4F5A-E29572C072B4}"/>
              </a:ext>
            </a:extLst>
          </p:cNvPr>
          <p:cNvSpPr txBox="1">
            <a:spLocks/>
          </p:cNvSpPr>
          <p:nvPr/>
        </p:nvSpPr>
        <p:spPr>
          <a:xfrm>
            <a:off x="9648395" y="6426076"/>
            <a:ext cx="1800000" cy="480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3122C9-A0B9-462F-8757-0847AD287B63}" type="slidenum">
              <a:rPr lang="fr-FR" sz="1067"/>
              <a:pPr algn="r"/>
              <a:t>5</a:t>
            </a:fld>
            <a:endParaRPr lang="fr-FR" sz="1067" dirty="0"/>
          </a:p>
        </p:txBody>
      </p:sp>
    </p:spTree>
    <p:extLst>
      <p:ext uri="{BB962C8B-B14F-4D97-AF65-F5344CB8AC3E}">
        <p14:creationId xmlns:p14="http://schemas.microsoft.com/office/powerpoint/2010/main" val="1378363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D2D7DB-AAE2-681B-44B5-AECA30A8A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541" y="289307"/>
            <a:ext cx="9425880" cy="484096"/>
          </a:xfrm>
        </p:spPr>
        <p:txBody>
          <a:bodyPr>
            <a:noAutofit/>
          </a:bodyPr>
          <a:lstStyle/>
          <a:p>
            <a:r>
              <a:rPr lang="fr-FR" altLang="fr-FR" sz="2667" dirty="0">
                <a:solidFill>
                  <a:srgbClr val="00009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Risques sur la santé humaine</a:t>
            </a:r>
            <a:endParaRPr lang="fr-FR" sz="2667" dirty="0">
              <a:solidFill>
                <a:srgbClr val="00009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D7CCEAC-1F20-ACC2-08B1-B076FE168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0" r="2576"/>
          <a:stretch/>
        </p:blipFill>
        <p:spPr>
          <a:xfrm>
            <a:off x="1102198" y="1508787"/>
            <a:ext cx="9987604" cy="281106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4A0EADE-CD5E-0D10-F9AC-DCB203846C1D}"/>
              </a:ext>
            </a:extLst>
          </p:cNvPr>
          <p:cNvSpPr txBox="1"/>
          <p:nvPr/>
        </p:nvSpPr>
        <p:spPr>
          <a:xfrm>
            <a:off x="1775520" y="4499793"/>
            <a:ext cx="8448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Nombre de jours par an où la température et l’humidité expose la population à un risque de mortalité</a:t>
            </a:r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BBACB618-9B1F-221B-DD6F-65FABB617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9052" y="5925277"/>
            <a:ext cx="19637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IPCC/GIEC, 2023</a:t>
            </a:r>
          </a:p>
        </p:txBody>
      </p:sp>
      <p:sp>
        <p:nvSpPr>
          <p:cNvPr id="8" name="Espace réservé du numéro de diapositive 4">
            <a:extLst>
              <a:ext uri="{FF2B5EF4-FFF2-40B4-BE49-F238E27FC236}">
                <a16:creationId xmlns:a16="http://schemas.microsoft.com/office/drawing/2014/main" id="{209FF462-4F2D-25D5-452A-B1C8E6489298}"/>
              </a:ext>
            </a:extLst>
          </p:cNvPr>
          <p:cNvSpPr txBox="1">
            <a:spLocks/>
          </p:cNvSpPr>
          <p:nvPr/>
        </p:nvSpPr>
        <p:spPr>
          <a:xfrm>
            <a:off x="9790919" y="6412988"/>
            <a:ext cx="1800000" cy="480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3122C9-A0B9-462F-8757-0847AD287B63}" type="slidenum">
              <a:rPr lang="fr-FR" sz="1067"/>
              <a:pPr algn="r"/>
              <a:t>6</a:t>
            </a:fld>
            <a:endParaRPr lang="fr-FR" sz="1067" dirty="0"/>
          </a:p>
        </p:txBody>
      </p:sp>
    </p:spTree>
    <p:extLst>
      <p:ext uri="{BB962C8B-B14F-4D97-AF65-F5344CB8AC3E}">
        <p14:creationId xmlns:p14="http://schemas.microsoft.com/office/powerpoint/2010/main" val="3035867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>
            <a:extLst>
              <a:ext uri="{FF2B5EF4-FFF2-40B4-BE49-F238E27FC236}">
                <a16:creationId xmlns:a16="http://schemas.microsoft.com/office/drawing/2014/main" id="{2C5C253F-132C-434F-97AC-3E05BD806F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403" y="223543"/>
            <a:ext cx="9883597" cy="877767"/>
          </a:xfrm>
        </p:spPr>
        <p:txBody>
          <a:bodyPr/>
          <a:lstStyle/>
          <a:p>
            <a:pPr eaLnBrk="1" hangingPunct="1"/>
            <a:r>
              <a:rPr lang="fr-FR" altLang="fr-FR" sz="2667" dirty="0">
                <a:solidFill>
                  <a:srgbClr val="00009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Conséquences de l’activité humaine et du changement climatique sur les écosystèmes et la biodiversité</a:t>
            </a:r>
          </a:p>
        </p:txBody>
      </p:sp>
      <p:sp>
        <p:nvSpPr>
          <p:cNvPr id="61442" name="Text Box 3">
            <a:extLst>
              <a:ext uri="{FF2B5EF4-FFF2-40B4-BE49-F238E27FC236}">
                <a16:creationId xmlns:a16="http://schemas.microsoft.com/office/drawing/2014/main" id="{FA0C424C-7394-D844-81A9-59B5CF686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066" y="1246342"/>
            <a:ext cx="6782031" cy="524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fr-FR" sz="1867" b="1" dirty="0">
                <a:solidFill>
                  <a:srgbClr val="7390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du rapport de l’IPBES</a:t>
            </a:r>
          </a:p>
          <a:p>
            <a:r>
              <a:rPr lang="fr-FR" sz="1867" dirty="0">
                <a:solidFill>
                  <a:srgbClr val="15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Plateforme intergouvernementale scientifique et politique sur la biodiversité et les services écosystémiques</a:t>
            </a:r>
            <a:endParaRPr lang="fr-FR" altLang="fr-FR" sz="18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altLang="fr-FR" sz="1867" b="1" dirty="0">
                <a:solidFill>
                  <a:srgbClr val="7390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Activité humaine principale responsable de la perte de biodiversité</a:t>
            </a:r>
          </a:p>
          <a:p>
            <a:pPr algn="just"/>
            <a:r>
              <a:rPr lang="fr-FR" altLang="fr-FR" sz="1867" dirty="0">
                <a:latin typeface="Arial" panose="020B0604020202020204" pitchFamily="34" charset="0"/>
                <a:cs typeface="Arial" panose="020B0604020202020204" pitchFamily="34" charset="0"/>
              </a:rPr>
              <a:t>Changements d’usages des terres et mers, pollutions (réduction, morcellement, disparition des habitats), exploitation directe de certains organismes </a:t>
            </a:r>
          </a:p>
          <a:p>
            <a:pPr algn="just"/>
            <a:r>
              <a:rPr lang="fr-FR" altLang="fr-FR" sz="1867" dirty="0">
                <a:latin typeface="Arial" panose="020B0604020202020204" pitchFamily="34" charset="0"/>
                <a:cs typeface="Arial" panose="020B0604020202020204" pitchFamily="34" charset="0"/>
              </a:rPr>
              <a:t>- Espèces exotiques envahissantes</a:t>
            </a:r>
          </a:p>
          <a:p>
            <a:pPr algn="just"/>
            <a:r>
              <a:rPr lang="fr-FR" altLang="fr-FR" sz="1867" b="1" dirty="0">
                <a:solidFill>
                  <a:srgbClr val="7390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Changement climatique pourrait devenir la principale cause de perte de biodiversité d'ici la fin du 21è siècle</a:t>
            </a:r>
          </a:p>
          <a:p>
            <a:pPr algn="just"/>
            <a:endParaRPr lang="fr-FR" altLang="fr-FR" sz="1867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fr-FR" altLang="fr-F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altLang="fr-FR" sz="1867" b="1" dirty="0">
                <a:solidFill>
                  <a:srgbClr val="7390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Conséquences sur la biodiversité :</a:t>
            </a:r>
          </a:p>
          <a:p>
            <a:pPr algn="just"/>
            <a:r>
              <a:rPr lang="fr-FR" altLang="fr-FR" sz="1867" dirty="0">
                <a:latin typeface="Arial" panose="020B0604020202020204" pitchFamily="34" charset="0"/>
              </a:rPr>
              <a:t>- Distribution des espèces</a:t>
            </a:r>
          </a:p>
          <a:p>
            <a:pPr algn="just"/>
            <a:r>
              <a:rPr lang="fr-FR" altLang="fr-FR" sz="1867" dirty="0">
                <a:latin typeface="Arial" panose="020B0604020202020204" pitchFamily="34" charset="0"/>
                <a:cs typeface="Arial" panose="020B0604020202020204" pitchFamily="34" charset="0"/>
              </a:rPr>
              <a:t>- Phénologie des espèces</a:t>
            </a:r>
          </a:p>
          <a:p>
            <a:pPr algn="just"/>
            <a:r>
              <a:rPr lang="fr-FR" altLang="fr-FR" sz="1867" b="1" dirty="0">
                <a:latin typeface="Arial" panose="020B0604020202020204" pitchFamily="34" charset="0"/>
                <a:cs typeface="Arial" panose="020B0604020202020204" pitchFamily="34" charset="0"/>
              </a:rPr>
              <a:t>= Perte de biodiversité</a:t>
            </a:r>
          </a:p>
          <a:p>
            <a:pPr algn="just"/>
            <a:endParaRPr lang="fr-FR" alt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43" name="Rectangle 6">
            <a:extLst>
              <a:ext uri="{FF2B5EF4-FFF2-40B4-BE49-F238E27FC236}">
                <a16:creationId xmlns:a16="http://schemas.microsoft.com/office/drawing/2014/main" id="{3FE06040-3F67-AE41-9C02-425756A20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25" y="2476502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fr-FR" altLang="fr-FR"/>
          </a:p>
        </p:txBody>
      </p:sp>
      <p:pic>
        <p:nvPicPr>
          <p:cNvPr id="3074" name="Picture 2" descr="IPBES en français - Home | Facebook">
            <a:extLst>
              <a:ext uri="{FF2B5EF4-FFF2-40B4-BE49-F238E27FC236}">
                <a16:creationId xmlns:a16="http://schemas.microsoft.com/office/drawing/2014/main" id="{F42FF044-1DE5-765A-C162-C03D68092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262" y="4677140"/>
            <a:ext cx="1418065" cy="141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4">
            <a:extLst>
              <a:ext uri="{FF2B5EF4-FFF2-40B4-BE49-F238E27FC236}">
                <a16:creationId xmlns:a16="http://schemas.microsoft.com/office/drawing/2014/main" id="{6B57F5E0-2029-7487-02C3-680E0C25ADE4}"/>
              </a:ext>
            </a:extLst>
          </p:cNvPr>
          <p:cNvSpPr txBox="1">
            <a:spLocks/>
          </p:cNvSpPr>
          <p:nvPr/>
        </p:nvSpPr>
        <p:spPr>
          <a:xfrm>
            <a:off x="9648395" y="6478543"/>
            <a:ext cx="1800000" cy="480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3122C9-A0B9-462F-8757-0847AD287B63}" type="slidenum">
              <a:rPr lang="fr-FR" sz="1067"/>
              <a:pPr algn="r"/>
              <a:t>7</a:t>
            </a:fld>
            <a:endParaRPr lang="fr-FR" sz="1067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9701106-9814-9310-6A4C-EA2118CCEDE2}"/>
              </a:ext>
            </a:extLst>
          </p:cNvPr>
          <p:cNvGrpSpPr/>
          <p:nvPr/>
        </p:nvGrpSpPr>
        <p:grpSpPr>
          <a:xfrm>
            <a:off x="6917933" y="1307449"/>
            <a:ext cx="5250107" cy="3857259"/>
            <a:chOff x="5188450" y="980586"/>
            <a:chExt cx="3937580" cy="2892944"/>
          </a:xfrm>
        </p:grpSpPr>
        <p:pic>
          <p:nvPicPr>
            <p:cNvPr id="6" name="Picture 2" descr="3 choses à savoir sur la crise de la biodiversité | Agence Science-Presse">
              <a:extLst>
                <a:ext uri="{FF2B5EF4-FFF2-40B4-BE49-F238E27FC236}">
                  <a16:creationId xmlns:a16="http://schemas.microsoft.com/office/drawing/2014/main" id="{AB355609-2D51-10E2-229D-045EC56DDA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980586"/>
              <a:ext cx="3790379" cy="2173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D8DA76D0-9EF4-16BE-CAA0-826FCBE71788}"/>
                </a:ext>
              </a:extLst>
            </p:cNvPr>
            <p:cNvSpPr txBox="1"/>
            <p:nvPr/>
          </p:nvSpPr>
          <p:spPr>
            <a:xfrm>
              <a:off x="5188450" y="3157805"/>
              <a:ext cx="3937580" cy="715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fr-FR" sz="1867" dirty="0">
                  <a:solidFill>
                    <a:srgbClr val="15141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Sur les huit millions d'espèces animales et végétales estimées sur Terre, un million sont désormais menacées d'extinction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0537D1FE-3D5C-4E59-C7B3-51C94F8B0D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339" y="175407"/>
            <a:ext cx="1637367" cy="90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1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D2D7DB-AAE2-681B-44B5-AECA30A8A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801" y="300924"/>
            <a:ext cx="9601065" cy="484096"/>
          </a:xfrm>
        </p:spPr>
        <p:txBody>
          <a:bodyPr>
            <a:noAutofit/>
          </a:bodyPr>
          <a:lstStyle/>
          <a:p>
            <a:r>
              <a:rPr lang="fr-FR" altLang="fr-FR" sz="2667" dirty="0">
                <a:solidFill>
                  <a:srgbClr val="00009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Risques pour la biodiversité liés au changement climatique</a:t>
            </a:r>
            <a:endParaRPr lang="fr-FR" sz="2667" dirty="0">
              <a:solidFill>
                <a:srgbClr val="00009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BA9CACE-D920-46D6-3073-410C3D585F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4"/>
          <a:stretch/>
        </p:blipFill>
        <p:spPr>
          <a:xfrm>
            <a:off x="1103445" y="1220755"/>
            <a:ext cx="9601067" cy="343685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DA2C4F5-9E76-F8B1-270A-26C2DC80EC62}"/>
              </a:ext>
            </a:extLst>
          </p:cNvPr>
          <p:cNvSpPr txBox="1"/>
          <p:nvPr/>
        </p:nvSpPr>
        <p:spPr>
          <a:xfrm>
            <a:off x="1871531" y="4918142"/>
            <a:ext cx="8448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Pourcentage d’espèces animales exposés à des conditions de température potentiellement dangereuses</a:t>
            </a:r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BBACB618-9B1F-221B-DD6F-65FABB617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0417" y="5925277"/>
            <a:ext cx="19637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IPCC/GIEC, 2023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40E966B-5E46-F9E1-4164-14DD64D908CD}"/>
              </a:ext>
            </a:extLst>
          </p:cNvPr>
          <p:cNvSpPr txBox="1">
            <a:spLocks/>
          </p:cNvSpPr>
          <p:nvPr/>
        </p:nvSpPr>
        <p:spPr>
          <a:xfrm>
            <a:off x="9648395" y="6419107"/>
            <a:ext cx="1800000" cy="480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3122C9-A0B9-462F-8757-0847AD287B63}" type="slidenum">
              <a:rPr lang="fr-FR" sz="1067"/>
              <a:pPr algn="r"/>
              <a:t>8</a:t>
            </a:fld>
            <a:endParaRPr lang="fr-FR" sz="1067" dirty="0"/>
          </a:p>
        </p:txBody>
      </p:sp>
    </p:spTree>
    <p:extLst>
      <p:ext uri="{BB962C8B-B14F-4D97-AF65-F5344CB8AC3E}">
        <p14:creationId xmlns:p14="http://schemas.microsoft.com/office/powerpoint/2010/main" val="2285850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3B1A109A-F2DE-AA53-15EF-8DFD014A8E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71531" y="239705"/>
            <a:ext cx="9601067" cy="908739"/>
          </a:xfrm>
        </p:spPr>
        <p:txBody>
          <a:bodyPr/>
          <a:lstStyle/>
          <a:p>
            <a:pPr eaLnBrk="1" hangingPunct="1"/>
            <a:r>
              <a:rPr lang="fr-FR" altLang="fr-FR" sz="2667" dirty="0">
                <a:solidFill>
                  <a:srgbClr val="7390A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Impact du changement climatique sur la biodiversité </a:t>
            </a:r>
            <a:br>
              <a:rPr lang="fr-FR" altLang="fr-FR" sz="2667" dirty="0">
                <a:solidFill>
                  <a:srgbClr val="7390A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fr-FR" altLang="fr-FR" sz="2667" dirty="0">
                <a:solidFill>
                  <a:srgbClr val="7390A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en France - Exemple du Hêtre</a:t>
            </a:r>
          </a:p>
        </p:txBody>
      </p:sp>
      <p:sp>
        <p:nvSpPr>
          <p:cNvPr id="13" name="Espace réservé du numéro de diapositive 4">
            <a:extLst>
              <a:ext uri="{FF2B5EF4-FFF2-40B4-BE49-F238E27FC236}">
                <a16:creationId xmlns:a16="http://schemas.microsoft.com/office/drawing/2014/main" id="{28318EEF-46DC-EE88-F1AA-86B6E0A60963}"/>
              </a:ext>
            </a:extLst>
          </p:cNvPr>
          <p:cNvSpPr txBox="1">
            <a:spLocks/>
          </p:cNvSpPr>
          <p:nvPr/>
        </p:nvSpPr>
        <p:spPr>
          <a:xfrm>
            <a:off x="9695403" y="6417560"/>
            <a:ext cx="1800000" cy="480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3122C9-A0B9-462F-8757-0847AD287B63}" type="slidenum">
              <a:rPr lang="fr-FR" sz="1067"/>
              <a:pPr algn="r"/>
              <a:t>9</a:t>
            </a:fld>
            <a:endParaRPr lang="fr-FR" sz="1067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7BE10E6-4A33-B2C9-FAC6-69AEFC164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584" y="1937393"/>
            <a:ext cx="6116435" cy="36774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C6737E4-9690-D4BB-0E98-5A6B07B3C858}"/>
              </a:ext>
            </a:extLst>
          </p:cNvPr>
          <p:cNvSpPr/>
          <p:nvPr/>
        </p:nvSpPr>
        <p:spPr>
          <a:xfrm>
            <a:off x="6055586" y="1394049"/>
            <a:ext cx="24094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Extrapolation de l’aire de répartition en 2100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777BC2E-9DEA-F8B0-398F-BBA488F1C1C6}"/>
              </a:ext>
            </a:extLst>
          </p:cNvPr>
          <p:cNvSpPr txBox="1"/>
          <p:nvPr/>
        </p:nvSpPr>
        <p:spPr>
          <a:xfrm>
            <a:off x="2159563" y="1414582"/>
            <a:ext cx="3100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Modélisation de l’aire actuelle </a:t>
            </a:r>
          </a:p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de répartition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5E4EC8-D80A-8D2F-96C2-C996FF076C5F}"/>
              </a:ext>
            </a:extLst>
          </p:cNvPr>
          <p:cNvSpPr/>
          <p:nvPr/>
        </p:nvSpPr>
        <p:spPr>
          <a:xfrm>
            <a:off x="579072" y="5811753"/>
            <a:ext cx="24032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Eguin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B., 2007, ONF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2E6A662-C75D-7C0F-1272-65898EE17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5258" y="2943216"/>
            <a:ext cx="2177340" cy="144589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20E96FF-C487-DE02-504A-4D23105A2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39" y="175407"/>
            <a:ext cx="1637367" cy="90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8813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572</Words>
  <Application>Microsoft Office PowerPoint</Application>
  <PresentationFormat>Grand écran</PresentationFormat>
  <Paragraphs>96</Paragraphs>
  <Slides>10</Slides>
  <Notes>3</Notes>
  <HiddenSlides>0</HiddenSlides>
  <MMClips>1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20" baseType="lpstr">
      <vt:lpstr>ＭＳ Ｐゴシック</vt:lpstr>
      <vt:lpstr>Arial</vt:lpstr>
      <vt:lpstr>Calibri</vt:lpstr>
      <vt:lpstr>Calibri Light</vt:lpstr>
      <vt:lpstr>Times</vt:lpstr>
      <vt:lpstr>Times New Roman</vt:lpstr>
      <vt:lpstr>Verdana</vt:lpstr>
      <vt:lpstr>Wingdings</vt:lpstr>
      <vt:lpstr>Wingdings 2</vt:lpstr>
      <vt:lpstr>Thème Office</vt:lpstr>
      <vt:lpstr>Conséquences sur les zones côtières</vt:lpstr>
      <vt:lpstr>Effets des tempêtes sur le littoral : recul du trait de côte/inondation</vt:lpstr>
      <vt:lpstr>Exemple d’outil pédagogique : Inondation par réalité virtuelle d’une rue d’Etretat Laboratoire CIREVE, Université de Caen Normandie (Projet Fondation de France et Région Normandie, UMR IDEES)</vt:lpstr>
      <vt:lpstr>Inondation des vallées et risque industriel/technologique</vt:lpstr>
      <vt:lpstr>Présentation PowerPoint</vt:lpstr>
      <vt:lpstr>Risques sur la santé humaine</vt:lpstr>
      <vt:lpstr>Conséquences de l’activité humaine et du changement climatique sur les écosystèmes et la biodiversité</vt:lpstr>
      <vt:lpstr>Risques pour la biodiversité liés au changement climatique</vt:lpstr>
      <vt:lpstr>Impact du changement climatique sur la biodiversité  en France - Exemple du Hêtre</vt:lpstr>
      <vt:lpstr>Présentation PowerPoint</vt:lpstr>
    </vt:vector>
  </TitlesOfParts>
  <Company>UPEC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Conséquences sur les zones côtières</dc:title>
  <dc:creator>Julie Curien</dc:creator>
  <cp:lastModifiedBy>Julie Curien</cp:lastModifiedBy>
  <cp:revision>1</cp:revision>
  <dcterms:created xsi:type="dcterms:W3CDTF">2024-03-27T08:52:05Z</dcterms:created>
  <dcterms:modified xsi:type="dcterms:W3CDTF">2024-03-27T08:52:22Z</dcterms:modified>
</cp:coreProperties>
</file>