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15"/>
  </p:notesMasterIdLst>
  <p:handoutMasterIdLst>
    <p:handoutMasterId r:id="rId16"/>
  </p:handoutMasterIdLst>
  <p:sldIdLst>
    <p:sldId id="1352" r:id="rId5"/>
    <p:sldId id="869" r:id="rId6"/>
    <p:sldId id="2134805788" r:id="rId7"/>
    <p:sldId id="2134805778" r:id="rId8"/>
    <p:sldId id="731" r:id="rId9"/>
    <p:sldId id="2134805790" r:id="rId10"/>
    <p:sldId id="992" r:id="rId11"/>
    <p:sldId id="910" r:id="rId12"/>
    <p:sldId id="2134805791" r:id="rId13"/>
    <p:sldId id="980" r:id="rId14"/>
  </p:sldIdLst>
  <p:sldSz cx="9144000" cy="5143500" type="screen16x9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xte" id="{D98F6AD0-90C9-416B-9028-AF67BF0A28E8}">
          <p14:sldIdLst>
            <p14:sldId id="1352"/>
            <p14:sldId id="869"/>
            <p14:sldId id="2134805788"/>
            <p14:sldId id="2134805778"/>
            <p14:sldId id="731"/>
            <p14:sldId id="2134805790"/>
            <p14:sldId id="992"/>
            <p14:sldId id="910"/>
            <p14:sldId id="2134805791"/>
            <p14:sldId id="9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TALEB" initials="ET" lastIdx="13" clrIdx="0">
    <p:extLst>
      <p:ext uri="{19B8F6BF-5375-455C-9EA6-DF929625EA0E}">
        <p15:presenceInfo xmlns:p15="http://schemas.microsoft.com/office/powerpoint/2012/main" userId="S-1-5-21-1616320312-2655828719-4280963109-841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1"/>
    <a:srgbClr val="7390A1"/>
    <a:srgbClr val="3366FF"/>
    <a:srgbClr val="81B64C"/>
    <a:srgbClr val="7AB1E8"/>
    <a:srgbClr val="F9C8C8"/>
    <a:srgbClr val="23304E"/>
    <a:srgbClr val="465F9D"/>
    <a:srgbClr val="ED3432"/>
    <a:srgbClr val="FE7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03" autoAdjust="0"/>
    <p:restoredTop sz="94660"/>
  </p:normalViewPr>
  <p:slideViewPr>
    <p:cSldViewPr showGuides="1">
      <p:cViewPr varScale="1">
        <p:scale>
          <a:sx n="96" d="100"/>
          <a:sy n="96" d="100"/>
        </p:scale>
        <p:origin x="90" y="120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4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84394-77C8-45F1-AF20-D75897CA6814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3F8A6-4A1A-45F8-BB43-5CBBA2BBE3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02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27/03/2024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3097101-DEB1-2543-BAA0-F2CA5EADEAEE}" type="slidenum">
              <a:rPr lang="fr-FR" sz="1200"/>
              <a:pPr/>
              <a:t>3</a:t>
            </a:fld>
            <a:endParaRPr lang="fr-FR" sz="120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3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271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720000" y="3919897"/>
            <a:ext cx="3240000" cy="900000"/>
          </a:xfrm>
        </p:spPr>
        <p:txBody>
          <a:bodyPr anchor="b" anchorCtr="0"/>
          <a:lstStyle>
            <a:lvl1pPr>
              <a:defRPr sz="1150"/>
            </a:lvl1pPr>
          </a:lstStyle>
          <a:p>
            <a:r>
              <a:rPr lang="fr-FR"/>
              <a:t>Intitulé de la direction </a:t>
            </a:r>
            <a:br>
              <a:rPr lang="fr-FR"/>
            </a:br>
            <a:r>
              <a:rPr lang="fr-FR"/>
              <a:t>ou de l’organisme rattaché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3783"/>
            <a:ext cx="4931573" cy="36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/>
              <a:t>Intitulé de la direction ou de l’organisme rattaché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2346046"/>
            <a:ext cx="8424000" cy="20772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50" b="1" cap="all" baseline="0"/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8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000"/>
            <a:ext cx="2591775" cy="19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/>
              <a:t>Intitulé de la direction ou de l’organisme rattaché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738000"/>
            <a:ext cx="9144000" cy="44064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/>
              <a:t>Sélectionner l’icône pour insérer une image, </a:t>
            </a:r>
            <a:br>
              <a:rPr lang="fr-FR"/>
            </a:br>
            <a:r>
              <a:rPr lang="fr-FR"/>
              <a:t>puis disposer l’image en arrière plan </a:t>
            </a:r>
            <a:br>
              <a:rPr lang="fr-FR"/>
            </a:br>
            <a:r>
              <a:rPr lang="fr-FR"/>
              <a:t>(Sélectionner l’image avec le bouton droit de la souris / </a:t>
            </a:r>
            <a:br>
              <a:rPr lang="fr-FR"/>
            </a:br>
            <a:r>
              <a:rPr lang="fr-FR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738000"/>
            <a:ext cx="8424000" cy="40464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396000" indent="-396000">
              <a:buFont typeface="+mj-lt"/>
              <a:buAutoNum type="arabicPeriod"/>
              <a:defRPr sz="325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/>
              <a:t>Intitulé de la direction ou de l’organisme rattaché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59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fr-FR"/>
              <a:t>Intitulé de la direction ou de l’organisme rattaché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312000" y="180000"/>
            <a:ext cx="5472000" cy="360000"/>
          </a:xfrm>
        </p:spPr>
        <p:txBody>
          <a:bodyPr/>
          <a:lstStyle>
            <a:lvl1pPr marL="108000" indent="-108000" algn="r">
              <a:spcAft>
                <a:spcPts val="0"/>
              </a:spcAft>
              <a:buFont typeface="+mj-lt"/>
              <a:buAutoNum type="arabicPeriod"/>
              <a:defRPr sz="750" b="1"/>
            </a:lvl1pPr>
            <a:lvl2pPr marL="108000" indent="-108000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75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836000"/>
            <a:ext cx="2520000" cy="257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5CE471-4F21-8F49-879F-FB60864E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CEC29A-7765-9948-B78D-6DA592C0F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649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7489" y="119064"/>
            <a:ext cx="8726487" cy="336947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6960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97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1000E-1E78-4342-ABFE-F9923B7FB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A806B50-35CA-4130-B571-3EE3C015D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8C571-F5C0-498A-832E-C2D0D98B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9C5B-AA39-4665-8C3A-08E90924EBC5}" type="datetimeFigureOut">
              <a:rPr lang="fr-FR" smtClean="0"/>
              <a:t>27/03/2024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F456F2-E8D4-4D93-9F28-52509825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EC6F92-F389-4261-897A-4AA0EE1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9642E-814E-429F-8256-6AF62F60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82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90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836000"/>
            <a:ext cx="8424000" cy="257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7614000" y="4783500"/>
            <a:ext cx="117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75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fr-FR" cap="all"/>
              <a:t>XX/XX/XXXX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360000" y="4783500"/>
            <a:ext cx="5904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750" b="1">
                <a:solidFill>
                  <a:schemeClr val="tx1"/>
                </a:solidFill>
              </a:defRPr>
            </a:lvl1pPr>
          </a:lstStyle>
          <a:p>
            <a:r>
              <a:rPr lang="fr-FR"/>
              <a:t>Intitulé de la direction ou de l’organisme rattaché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6264000" y="4783500"/>
            <a:ext cx="1350000" cy="36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360000" y="4784400"/>
            <a:ext cx="8424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559"/>
            <a:ext cx="863925" cy="6356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2" r:id="rId2"/>
    <p:sldLayoutId id="2147483810" r:id="rId3"/>
    <p:sldLayoutId id="2147483811" r:id="rId4"/>
    <p:sldLayoutId id="2147483809" r:id="rId5"/>
    <p:sldLayoutId id="2147483814" r:id="rId6"/>
    <p:sldLayoutId id="2147483815" r:id="rId7"/>
    <p:sldLayoutId id="2147483816" r:id="rId8"/>
    <p:sldLayoutId id="2147483818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itchFamily="34" charset="0"/>
        <a:buNone/>
        <a:defRPr sz="105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72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itchFamily="34" charset="0"/>
        <a:buChar char="•"/>
        <a:defRPr sz="95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12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828000" indent="-720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SzPct val="100000"/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88F31D76-49CE-7B02-AC40-27A8CF9DF831}"/>
              </a:ext>
            </a:extLst>
          </p:cNvPr>
          <p:cNvSpPr txBox="1">
            <a:spLocks/>
          </p:cNvSpPr>
          <p:nvPr/>
        </p:nvSpPr>
        <p:spPr>
          <a:xfrm>
            <a:off x="7092280" y="4814330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1</a:t>
            </a:fld>
            <a:endParaRPr lang="fr-FR" sz="800" dirty="0"/>
          </a:p>
        </p:txBody>
      </p:sp>
      <p:sp>
        <p:nvSpPr>
          <p:cNvPr id="18" name="Espace réservé du pied de page 7">
            <a:extLst>
              <a:ext uri="{FF2B5EF4-FFF2-40B4-BE49-F238E27FC236}">
                <a16:creationId xmlns:a16="http://schemas.microsoft.com/office/drawing/2014/main" id="{026B5C4F-B9C7-32C2-6DCA-876561F59301}"/>
              </a:ext>
            </a:extLst>
          </p:cNvPr>
          <p:cNvSpPr txBox="1">
            <a:spLocks/>
          </p:cNvSpPr>
          <p:nvPr/>
        </p:nvSpPr>
        <p:spPr>
          <a:xfrm>
            <a:off x="656419" y="1006131"/>
            <a:ext cx="7992888" cy="237626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 CHANGEMENT CLIMATIQUE</a:t>
            </a:r>
          </a:p>
          <a:p>
            <a:pPr algn="ctr"/>
            <a:r>
              <a:rPr lang="fr-FR" sz="2800" dirty="0">
                <a:solidFill>
                  <a:srgbClr val="5770B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Prise de conscience et appropriation des enjeux</a:t>
            </a:r>
          </a:p>
          <a:p>
            <a:pPr algn="ctr"/>
            <a:endParaRPr lang="fr-FR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Benoit Laignel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Coordination Transition Ecologique pour un Développement Soutenable (TEDS)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Ministère de l’Enseignement Supérieur et de la Recherche (ESR)</a:t>
            </a:r>
          </a:p>
          <a:p>
            <a:pPr algn="ctr"/>
            <a:r>
              <a:rPr lang="fr-FR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Délégué du ministère de l’ESR au GIEC</a:t>
            </a:r>
          </a:p>
          <a:p>
            <a:pPr algn="ctr"/>
            <a:r>
              <a:rPr lang="fr-FR" sz="16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benoit.laignel@recherche.gouv.fr</a:t>
            </a:r>
            <a:endParaRPr lang="fr-FR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2">
            <a:extLst>
              <a:ext uri="{FF2B5EF4-FFF2-40B4-BE49-F238E27FC236}">
                <a16:creationId xmlns:a16="http://schemas.microsoft.com/office/drawing/2014/main" id="{A8CFA56E-DCCB-F108-FF78-CC1CD5066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89846"/>
            <a:ext cx="1169837" cy="11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">
            <a:extLst>
              <a:ext uri="{FF2B5EF4-FFF2-40B4-BE49-F238E27FC236}">
                <a16:creationId xmlns:a16="http://schemas.microsoft.com/office/drawing/2014/main" id="{DE474E9B-9AA4-31DD-9D3A-89F2B71DB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092328"/>
            <a:ext cx="888964" cy="12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9">
            <a:extLst>
              <a:ext uri="{FF2B5EF4-FFF2-40B4-BE49-F238E27FC236}">
                <a16:creationId xmlns:a16="http://schemas.microsoft.com/office/drawing/2014/main" id="{0F5A0B8C-0519-AB09-35B8-3516AD237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52105"/>
            <a:ext cx="2043826" cy="136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ABFBBE-8CCA-CFB0-9EA3-E4E0CF7250C5}"/>
              </a:ext>
            </a:extLst>
          </p:cNvPr>
          <p:cNvSpPr txBox="1"/>
          <p:nvPr/>
        </p:nvSpPr>
        <p:spPr>
          <a:xfrm>
            <a:off x="1294009" y="126576"/>
            <a:ext cx="7849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i="0" u="none" strike="noStrike" dirty="0">
                <a:solidFill>
                  <a:srgbClr val="0000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une transition écologique des bibliothèques </a:t>
            </a:r>
            <a:r>
              <a:rPr lang="fr-FR" sz="2000" b="1" dirty="0">
                <a:solidFill>
                  <a:srgbClr val="000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2000" b="1" i="0" u="none" strike="noStrike" dirty="0">
                <a:solidFill>
                  <a:srgbClr val="00009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ABF, BPI  Paris - 12/12/2023 </a:t>
            </a:r>
            <a:endParaRPr lang="fr-FR" sz="2000" b="1" dirty="0">
              <a:solidFill>
                <a:srgbClr val="0000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640" y="225151"/>
            <a:ext cx="7656008" cy="43219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1800" dirty="0">
                <a:solidFill>
                  <a:srgbClr val="000091"/>
                </a:solidFill>
                <a:cs typeface="Arial"/>
              </a:rPr>
              <a:t>Elévation moyenne du niveau de la mer : Projections du GIEC en 2100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ACC534-2CCA-254F-8489-93C4D4CFE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60"/>
          <a:stretch/>
        </p:blipFill>
        <p:spPr>
          <a:xfrm>
            <a:off x="1449215" y="2834910"/>
            <a:ext cx="4333875" cy="2043422"/>
          </a:xfrm>
          <a:prstGeom prst="rect">
            <a:avLst/>
          </a:prstGeom>
        </p:spPr>
      </p:pic>
      <p:sp>
        <p:nvSpPr>
          <p:cNvPr id="17" name="ZoneTexte 3">
            <a:extLst>
              <a:ext uri="{FF2B5EF4-FFF2-40B4-BE49-F238E27FC236}">
                <a16:creationId xmlns:a16="http://schemas.microsoft.com/office/drawing/2014/main" id="{5507A60A-AFB7-1646-94C6-B7D6E586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678" y="3544997"/>
            <a:ext cx="26066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200" dirty="0">
                <a:latin typeface="Arial" charset="0"/>
                <a:cs typeface="Arial" charset="0"/>
              </a:rPr>
              <a:t>6</a:t>
            </a:r>
            <a:r>
              <a:rPr lang="fr-FR" sz="1200" baseline="30000" dirty="0">
                <a:latin typeface="Arial" charset="0"/>
                <a:cs typeface="Arial" charset="0"/>
              </a:rPr>
              <a:t>ème</a:t>
            </a:r>
            <a:r>
              <a:rPr lang="fr-FR" sz="1200" dirty="0">
                <a:latin typeface="Arial" charset="0"/>
                <a:cs typeface="Arial" charset="0"/>
              </a:rPr>
              <a:t> rapport du GIEC (Vol 1, 2021) + 0,40 à  + 1,01 m</a:t>
            </a:r>
          </a:p>
          <a:p>
            <a:pPr algn="ctr"/>
            <a:r>
              <a:rPr lang="fr-FR" sz="1200" dirty="0">
                <a:latin typeface="Arial" charset="0"/>
                <a:cs typeface="Arial" charset="0"/>
              </a:rPr>
              <a:t>(+ 1,80 m)</a:t>
            </a:r>
          </a:p>
        </p:txBody>
      </p:sp>
      <p:pic>
        <p:nvPicPr>
          <p:cNvPr id="7" name="Picture 4" descr="Figure III">
            <a:extLst>
              <a:ext uri="{FF2B5EF4-FFF2-40B4-BE49-F238E27FC236}">
                <a16:creationId xmlns:a16="http://schemas.microsoft.com/office/drawing/2014/main" id="{0D7C182D-542F-EC43-B0FD-EF7C3A31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993" y="809162"/>
            <a:ext cx="2425480" cy="1934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Résultat de recherche d'images pour &quot;niveau marin giec 2007&quot;">
            <a:extLst>
              <a:ext uri="{FF2B5EF4-FFF2-40B4-BE49-F238E27FC236}">
                <a16:creationId xmlns:a16="http://schemas.microsoft.com/office/drawing/2014/main" id="{5AE74447-0224-FD44-9B9D-BB8E3F57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4656" r="19894" b="2283"/>
          <a:stretch>
            <a:fillRect/>
          </a:stretch>
        </p:blipFill>
        <p:spPr bwMode="auto">
          <a:xfrm>
            <a:off x="156353" y="841884"/>
            <a:ext cx="2585725" cy="1934566"/>
          </a:xfrm>
          <a:prstGeom prst="rect">
            <a:avLst/>
          </a:prstGeom>
          <a:noFill/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4962B725-B59D-2F42-BC8A-B412997BB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181" y="1495365"/>
            <a:ext cx="2001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200" dirty="0">
                <a:latin typeface="Arial" charset="0"/>
                <a:cs typeface="Arial" charset="0"/>
              </a:rPr>
              <a:t>4</a:t>
            </a:r>
            <a:r>
              <a:rPr lang="fr-FR" sz="1200" baseline="30000" dirty="0">
                <a:latin typeface="Arial" charset="0"/>
                <a:cs typeface="Arial" charset="0"/>
              </a:rPr>
              <a:t>ème</a:t>
            </a:r>
            <a:r>
              <a:rPr lang="fr-FR" sz="1200" dirty="0">
                <a:latin typeface="Arial" charset="0"/>
                <a:cs typeface="Arial" charset="0"/>
              </a:rPr>
              <a:t> rapport du GIEC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+ 0,18 à 0,42 m</a:t>
            </a:r>
            <a:endParaRPr lang="fr-FR" sz="1200" dirty="0">
              <a:latin typeface="Arial" charset="0"/>
              <a:cs typeface="Arial" charset="0"/>
            </a:endParaRP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0733B9DF-9E63-794D-8A33-43A87063B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829" y="1495365"/>
            <a:ext cx="2001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200" dirty="0">
                <a:latin typeface="Arial" charset="0"/>
                <a:cs typeface="Arial" charset="0"/>
              </a:rPr>
              <a:t>5</a:t>
            </a:r>
            <a:r>
              <a:rPr lang="fr-FR" sz="1200" baseline="30000" dirty="0">
                <a:latin typeface="Arial" charset="0"/>
                <a:cs typeface="Arial" charset="0"/>
              </a:rPr>
              <a:t>ème</a:t>
            </a:r>
            <a:r>
              <a:rPr lang="fr-FR" sz="1200" dirty="0">
                <a:latin typeface="Arial" charset="0"/>
                <a:cs typeface="Arial" charset="0"/>
              </a:rPr>
              <a:t> rapport du GIEC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+ 0,26 à + 0,98 m</a:t>
            </a:r>
            <a:endParaRPr lang="fr-FR" sz="1200" dirty="0">
              <a:latin typeface="Arial" charset="0"/>
              <a:cs typeface="Arial" charset="0"/>
            </a:endParaRPr>
          </a:p>
        </p:txBody>
      </p:sp>
      <p:sp>
        <p:nvSpPr>
          <p:cNvPr id="4" name="Espace réservé du numéro de diapositive 4">
            <a:extLst>
              <a:ext uri="{FF2B5EF4-FFF2-40B4-BE49-F238E27FC236}">
                <a16:creationId xmlns:a16="http://schemas.microsoft.com/office/drawing/2014/main" id="{4A66828C-C584-0EF4-9C85-AD1EDBCA1BF2}"/>
              </a:ext>
            </a:extLst>
          </p:cNvPr>
          <p:cNvSpPr txBox="1">
            <a:spLocks/>
          </p:cNvSpPr>
          <p:nvPr/>
        </p:nvSpPr>
        <p:spPr>
          <a:xfrm>
            <a:off x="7380312" y="4812598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10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597143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E061A8-9DEF-6643-A86B-F3ECF968A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44304"/>
            <a:ext cx="4602698" cy="336947"/>
          </a:xfrm>
        </p:spPr>
        <p:txBody>
          <a:bodyPr/>
          <a:lstStyle/>
          <a:p>
            <a:r>
              <a:rPr lang="fr-FR" sz="2000" dirty="0">
                <a:solidFill>
                  <a:srgbClr val="000091"/>
                </a:solidFill>
              </a:rPr>
              <a:t>Présentation du GIEC/IPCC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B445E1-1661-8E48-B2D5-6DA76FB27A0C}"/>
              </a:ext>
            </a:extLst>
          </p:cNvPr>
          <p:cNvSpPr txBox="1"/>
          <p:nvPr/>
        </p:nvSpPr>
        <p:spPr>
          <a:xfrm>
            <a:off x="323850" y="987574"/>
            <a:ext cx="87439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GIEC : Groupe d'experts intergouvernemental sur l'évolution du climat</a:t>
            </a:r>
          </a:p>
          <a:p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: </a:t>
            </a:r>
            <a:r>
              <a:rPr lang="fr-FR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Intergovernmental</a:t>
            </a: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Panel on </a:t>
            </a:r>
            <a:r>
              <a:rPr lang="fr-FR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GIEC = organisation intergouvernementale autonome créé en 1988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constituée de scientifiques apportant leur expertise et de représentants des États (195 États membres)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Mission : Evaluations sous forme de rapports fondées sur les publications scientifiques et techniques </a:t>
            </a:r>
          </a:p>
          <a:p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☛ Rédaction de rapports et de résumés pour décideurs basés sur le consensus</a:t>
            </a:r>
          </a:p>
          <a:p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FR" sz="14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rapport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Vol. 1 : Les aspects physiques du changement climatique (aout 2021)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Vol. 2 : Les impacts, les risques, l’adaptation et la vulnérabilité au changement climatique  (février 2022)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Vol. 3 : L’atténuation (avril 2022)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Rapport de synthèse : mars 2023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e rapport incohérent du GIEC - IREF Europe FR">
            <a:extLst>
              <a:ext uri="{FF2B5EF4-FFF2-40B4-BE49-F238E27FC236}">
                <a16:creationId xmlns:a16="http://schemas.microsoft.com/office/drawing/2014/main" id="{4E62D178-570D-58D1-4DD5-B4E84204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5039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Qu'est-ce que le GIEC et ses rapports d'évaluation ?">
            <a:extLst>
              <a:ext uri="{FF2B5EF4-FFF2-40B4-BE49-F238E27FC236}">
                <a16:creationId xmlns:a16="http://schemas.microsoft.com/office/drawing/2014/main" id="{9B88225D-D8B0-2FF6-80A6-C45971324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4809" r="23447"/>
          <a:stretch/>
        </p:blipFill>
        <p:spPr bwMode="auto">
          <a:xfrm>
            <a:off x="6799583" y="221558"/>
            <a:ext cx="116654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88F31D76-49CE-7B02-AC40-27A8CF9DF831}"/>
              </a:ext>
            </a:extLst>
          </p:cNvPr>
          <p:cNvSpPr txBox="1">
            <a:spLocks/>
          </p:cNvSpPr>
          <p:nvPr/>
        </p:nvSpPr>
        <p:spPr>
          <a:xfrm>
            <a:off x="7291131" y="4814330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2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28999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846082" y="3310701"/>
            <a:ext cx="706650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Elévation température moyenne du globe (combinant terres émergées et océans) </a:t>
            </a:r>
          </a:p>
          <a:p>
            <a:pPr algn="ctr">
              <a:spcBef>
                <a:spcPct val="50000"/>
              </a:spcBef>
            </a:pPr>
            <a:r>
              <a:rPr lang="fr-FR" sz="1400" dirty="0">
                <a:latin typeface="Arial" charset="0"/>
                <a:cs typeface="Arial" charset="0"/>
              </a:rPr>
              <a:t>Comparaison 2011-2020 / 1850-1900 (= période </a:t>
            </a:r>
            <a:r>
              <a:rPr lang="fr-FR" sz="1400" dirty="0" err="1">
                <a:latin typeface="Arial" charset="0"/>
                <a:cs typeface="Arial" charset="0"/>
              </a:rPr>
              <a:t>pré-industrielle</a:t>
            </a:r>
            <a:r>
              <a:rPr lang="fr-FR" sz="1400" dirty="0">
                <a:latin typeface="Arial" charset="0"/>
                <a:cs typeface="Arial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fr-FR" sz="1400" dirty="0">
                <a:solidFill>
                  <a:srgbClr val="0070C0"/>
                </a:solidFill>
                <a:latin typeface="Arial" charset="0"/>
                <a:cs typeface="Arial" charset="0"/>
              </a:rPr>
              <a:t>+ 1,09 °C 	[0,95 à 1,20°C] </a:t>
            </a:r>
          </a:p>
          <a:p>
            <a:pPr>
              <a:spcBef>
                <a:spcPct val="50000"/>
              </a:spcBef>
            </a:pPr>
            <a:r>
              <a:rPr lang="fr-FR" sz="1400" dirty="0">
                <a:latin typeface="Arial" charset="0"/>
                <a:cs typeface="Arial" charset="0"/>
              </a:rPr>
              <a:t>Terres : + 1,59°C  /  Océan : + 0,88° C</a:t>
            </a: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1DDE8352-A988-9BA5-F9CF-507DB1B525BA}"/>
              </a:ext>
            </a:extLst>
          </p:cNvPr>
          <p:cNvSpPr txBox="1">
            <a:spLocks/>
          </p:cNvSpPr>
          <p:nvPr/>
        </p:nvSpPr>
        <p:spPr>
          <a:xfrm>
            <a:off x="7176184" y="4783500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3</a:t>
            </a:fld>
            <a:endParaRPr lang="fr-FR" sz="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5B64C0-54A0-1CE7-0FC5-46157632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32746"/>
            <a:ext cx="3871223" cy="21348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1816D8-74D0-F37D-11BA-F1B8B4A1A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1555"/>
            <a:ext cx="1228025" cy="68155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E62ABF28-0799-4DD4-F136-9AE18454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18579"/>
            <a:ext cx="5256584" cy="336947"/>
          </a:xfrm>
        </p:spPr>
        <p:txBody>
          <a:bodyPr/>
          <a:lstStyle/>
          <a:p>
            <a:r>
              <a:rPr lang="fr-FR" sz="2000" dirty="0">
                <a:solidFill>
                  <a:srgbClr val="000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Elévation de la température moyenne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B3820CDA-92B4-BFE8-33A6-39DE7B498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184" y="4421862"/>
            <a:ext cx="14728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050" dirty="0">
                <a:latin typeface="Arial" charset="0"/>
              </a:rPr>
              <a:t>IPCC/GIEC, 2021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EBAE22-3AD0-D7B9-F79B-1EFCEE2A8FF3}"/>
              </a:ext>
            </a:extLst>
          </p:cNvPr>
          <p:cNvSpPr txBox="1"/>
          <p:nvPr/>
        </p:nvSpPr>
        <p:spPr>
          <a:xfrm>
            <a:off x="5508104" y="3007453"/>
            <a:ext cx="1942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NASA’s</a:t>
            </a:r>
            <a:r>
              <a:rPr lang="fr-FR" sz="8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Scientific </a:t>
            </a:r>
            <a:r>
              <a:rPr lang="fr-FR" sz="800" b="0" i="0" u="none" strike="noStrike" dirty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Visualization</a:t>
            </a:r>
            <a:r>
              <a:rPr lang="fr-FR" sz="800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Studio</a:t>
            </a:r>
            <a:endParaRPr lang="fr-FR" sz="800" dirty="0"/>
          </a:p>
        </p:txBody>
      </p:sp>
      <p:pic>
        <p:nvPicPr>
          <p:cNvPr id="1026" name="Picture 2" descr="Réchauffement climatique — Wikipédia">
            <a:extLst>
              <a:ext uri="{FF2B5EF4-FFF2-40B4-BE49-F238E27FC236}">
                <a16:creationId xmlns:a16="http://schemas.microsoft.com/office/drawing/2014/main" id="{245AF6C6-677D-77BE-291C-3FDAB310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703" y="683791"/>
            <a:ext cx="2648689" cy="23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9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51F30CB-1241-4939-95C6-DB9817F8C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76" y="778841"/>
            <a:ext cx="4104452" cy="184252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806F1FE-894D-46FF-9547-6497013444FB}"/>
              </a:ext>
            </a:extLst>
          </p:cNvPr>
          <p:cNvSpPr txBox="1"/>
          <p:nvPr/>
        </p:nvSpPr>
        <p:spPr>
          <a:xfrm>
            <a:off x="221578" y="2640938"/>
            <a:ext cx="8756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 vu des émissions de gaz à effet de serre (GES) actuelles : </a:t>
            </a:r>
          </a:p>
          <a:p>
            <a:r>
              <a:rPr lang="fr-F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Objectif de la COP 21 de limiter le réchauffement à 1,5°C ne peut pas être atteint - trajectoire de + 3°C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D3C70DE-E3EF-E5A3-FF04-A90E0CB48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202" y="4938148"/>
            <a:ext cx="14728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fr-FR" sz="1050" dirty="0">
                <a:solidFill>
                  <a:schemeClr val="bg1"/>
                </a:solidFill>
                <a:latin typeface="Arial" charset="0"/>
              </a:rPr>
              <a:t>IPCC/GIEC,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2F0998-0D92-9C99-311C-4C795C248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4"/>
          <a:stretch/>
        </p:blipFill>
        <p:spPr>
          <a:xfrm>
            <a:off x="1183343" y="3127402"/>
            <a:ext cx="6439859" cy="203719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ECD061C-EEA3-97EA-49FC-2204D651D3E1}"/>
              </a:ext>
            </a:extLst>
          </p:cNvPr>
          <p:cNvSpPr txBox="1">
            <a:spLocks/>
          </p:cNvSpPr>
          <p:nvPr/>
        </p:nvSpPr>
        <p:spPr bwMode="gray">
          <a:xfrm>
            <a:off x="1403648" y="101941"/>
            <a:ext cx="7398630" cy="64815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>
                <a:solidFill>
                  <a:srgbClr val="5770B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Projection : Elévation de la température moyenne </a:t>
            </a:r>
            <a:b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à l’horizon 2100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8EA5C4BF-736F-D16C-ED80-569E1649C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9788" y="997502"/>
            <a:ext cx="429837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Elévation température moyenne du globe </a:t>
            </a:r>
          </a:p>
          <a:p>
            <a:pPr algn="ctr"/>
            <a:r>
              <a:rPr 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à l’horizon 2100 </a:t>
            </a:r>
          </a:p>
          <a:p>
            <a:pPr algn="ctr"/>
            <a:endParaRPr lang="fr-FR" sz="1400" dirty="0">
              <a:latin typeface="Arial" charset="0"/>
              <a:cs typeface="Arial" charset="0"/>
            </a:endParaRPr>
          </a:p>
          <a:p>
            <a:pPr algn="ctr"/>
            <a:r>
              <a:rPr lang="fr-FR" sz="1400" dirty="0">
                <a:latin typeface="Arial" charset="0"/>
                <a:cs typeface="Arial" charset="0"/>
              </a:rPr>
              <a:t> Entre </a:t>
            </a:r>
            <a:r>
              <a:rPr lang="fr-FR" sz="1400" b="1" dirty="0">
                <a:solidFill>
                  <a:srgbClr val="0070C0"/>
                </a:solidFill>
                <a:latin typeface="Arial" charset="0"/>
                <a:cs typeface="Arial" charset="0"/>
              </a:rPr>
              <a:t>+1 et + 5,7 °C </a:t>
            </a:r>
            <a:r>
              <a:rPr lang="fr-FR" sz="1400" dirty="0">
                <a:latin typeface="Arial" charset="0"/>
                <a:cs typeface="Arial" charset="0"/>
              </a:rPr>
              <a:t>(Modèles avec incertitudes)</a:t>
            </a:r>
          </a:p>
          <a:p>
            <a:pPr algn="ctr"/>
            <a:r>
              <a:rPr lang="fr-FR" sz="1400" dirty="0">
                <a:latin typeface="Arial" charset="0"/>
                <a:cs typeface="Arial" charset="0"/>
              </a:rPr>
              <a:t>Entre + 1,4 et + 4,4 °C (Moyennes des modèles)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53E46-E32E-2FE7-FECD-19F20B19F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1555"/>
            <a:ext cx="1228025" cy="681554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7BAB9750-6E6C-23C3-318E-626D1151D2C5}"/>
              </a:ext>
            </a:extLst>
          </p:cNvPr>
          <p:cNvSpPr txBox="1">
            <a:spLocks/>
          </p:cNvSpPr>
          <p:nvPr/>
        </p:nvSpPr>
        <p:spPr>
          <a:xfrm>
            <a:off x="7176184" y="4783500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4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10316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>
            <a:extLst>
              <a:ext uri="{FF2B5EF4-FFF2-40B4-BE49-F238E27FC236}">
                <a16:creationId xmlns:a16="http://schemas.microsoft.com/office/drawing/2014/main" id="{CAC34983-D324-174C-82CE-A62AC3800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194" y="3777302"/>
            <a:ext cx="624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 Disparité spatiale </a:t>
            </a:r>
            <a:r>
              <a:rPr lang="fr-FR" altLang="fr-F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précipitations</a:t>
            </a:r>
            <a:endParaRPr lang="fr-FR" altLang="fr-F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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précipitations dans les zones équatoriales et au niveau des pôles</a:t>
            </a:r>
          </a:p>
          <a:p>
            <a:pPr algn="ctr">
              <a:buFont typeface="Wingdings" pitchFamily="2" charset="2"/>
              <a:buNone/>
            </a:pP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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zones méditerranéennes, tropicales sèches et désertiques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E6A0197-91ED-EB4F-BBF2-601B66869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648" y="209177"/>
            <a:ext cx="7501458" cy="421255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000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Evolution des précipitations à l</a:t>
            </a:r>
            <a:r>
              <a:rPr lang="fr-FR" altLang="fr-FR" sz="2000" dirty="0">
                <a:solidFill>
                  <a:srgbClr val="00009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  <a:r>
              <a:rPr lang="fr-FR" altLang="ja-JP" sz="2000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échelle du globe - 2100</a:t>
            </a:r>
            <a:endParaRPr lang="fr-FR" altLang="fr-FR" sz="2000" dirty="0">
              <a:solidFill>
                <a:srgbClr val="00009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Text Box 10">
            <a:extLst>
              <a:ext uri="{FF2B5EF4-FFF2-40B4-BE49-F238E27FC236}">
                <a16:creationId xmlns:a16="http://schemas.microsoft.com/office/drawing/2014/main" id="{10CA5199-9B54-F14C-ADDA-1EA0B596F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0216" y="4816447"/>
            <a:ext cx="14728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fr-FR" altLang="fr-FR" sz="1050" dirty="0">
                <a:solidFill>
                  <a:schemeClr val="bg1"/>
                </a:solidFill>
                <a:latin typeface="Arial" panose="020B0604020202020204" pitchFamily="34" charset="0"/>
              </a:rPr>
              <a:t>IPCC/GIEC, 2021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CED935-9357-BE44-968E-152165C4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04" y="915566"/>
            <a:ext cx="6724650" cy="28098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8C258F-D9A7-ADCC-750A-0122FEF3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1555"/>
            <a:ext cx="1228025" cy="681554"/>
          </a:xfrm>
          <a:prstGeom prst="rect">
            <a:avLst/>
          </a:prstGeom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8E2FCF31-27CA-A177-51C5-2296FE37D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2" y="4832564"/>
            <a:ext cx="1945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sz="1200" dirty="0">
                <a:latin typeface="Arial" panose="020B0604020202020204" pitchFamily="34" charset="0"/>
              </a:rPr>
              <a:t>IPCC/GIEC, 2021, 2022</a:t>
            </a: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11FD2AEA-3CFE-E682-0A03-A0205CB1ECB6}"/>
              </a:ext>
            </a:extLst>
          </p:cNvPr>
          <p:cNvSpPr txBox="1">
            <a:spLocks/>
          </p:cNvSpPr>
          <p:nvPr/>
        </p:nvSpPr>
        <p:spPr>
          <a:xfrm>
            <a:off x="7176184" y="4783500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5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53655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e carte dévoile l'impact du changement climatique sur les principaux  aquifères mondiaux en 2100 - GoodPlanet mag'">
            <a:extLst>
              <a:ext uri="{FF2B5EF4-FFF2-40B4-BE49-F238E27FC236}">
                <a16:creationId xmlns:a16="http://schemas.microsoft.com/office/drawing/2014/main" id="{8386CD4B-80AF-D38C-D1A2-DA10EC10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93" y="987574"/>
            <a:ext cx="4593333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57DE85E-AEC7-05F7-DAB7-BF33C94A1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0762" y="209177"/>
            <a:ext cx="7585733" cy="421255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000" dirty="0">
                <a:solidFill>
                  <a:srgbClr val="00009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Augmentation des inégalités face à la ressource en 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B7FD92-BB95-C209-16F5-10DE2324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1555"/>
            <a:ext cx="1228025" cy="68155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6EE019-E2CB-1B8C-A2EE-9F3768769188}"/>
              </a:ext>
            </a:extLst>
          </p:cNvPr>
          <p:cNvSpPr txBox="1"/>
          <p:nvPr/>
        </p:nvSpPr>
        <p:spPr>
          <a:xfrm>
            <a:off x="1619670" y="3771205"/>
            <a:ext cx="55446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L’évolution du niveau des aquifères en 2100</a:t>
            </a:r>
          </a:p>
          <a:p>
            <a:r>
              <a:rPr lang="fr-FR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Changements simulés de la profondeur des nappes d’eau souterraines (en %) entre la période historique (1985-2014) et la fin du 21ème siècle (2071-2100) dans le scénario SSP370 du 6e rapport du GIEC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1A61EF-7DB4-F023-711E-45AB047AEC9C}"/>
              </a:ext>
            </a:extLst>
          </p:cNvPr>
          <p:cNvSpPr txBox="1"/>
          <p:nvPr/>
        </p:nvSpPr>
        <p:spPr>
          <a:xfrm>
            <a:off x="6300191" y="4494479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0" u="none" strike="noStrike" dirty="0" err="1">
                <a:latin typeface="Arial" panose="020B0604020202020204" pitchFamily="34" charset="0"/>
                <a:cs typeface="Arial" panose="020B0604020202020204" pitchFamily="34" charset="0"/>
              </a:rPr>
              <a:t>Costantini</a:t>
            </a:r>
            <a:r>
              <a:rPr lang="fr-FR" sz="1200" b="0" u="none" strike="noStrike" dirty="0">
                <a:latin typeface="Arial" panose="020B0604020202020204" pitchFamily="34" charset="0"/>
                <a:cs typeface="Arial" panose="020B0604020202020204" pitchFamily="34" charset="0"/>
              </a:rPr>
              <a:t> al.,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2023,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Earth’s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Future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E790E3F1-9605-E508-BFE7-6C9819FEDCD2}"/>
              </a:ext>
            </a:extLst>
          </p:cNvPr>
          <p:cNvSpPr txBox="1">
            <a:spLocks/>
          </p:cNvSpPr>
          <p:nvPr/>
        </p:nvSpPr>
        <p:spPr>
          <a:xfrm>
            <a:off x="7176184" y="4783500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6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262700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E59042-6C54-F746-BC4D-0B17725D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84" y="133363"/>
            <a:ext cx="7257815" cy="432337"/>
          </a:xfrm>
        </p:spPr>
        <p:txBody>
          <a:bodyPr/>
          <a:lstStyle/>
          <a:p>
            <a:r>
              <a:rPr lang="fr-FR" altLang="fr-FR" sz="1800" dirty="0">
                <a:solidFill>
                  <a:srgbClr val="00009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Intensification des extrêmes météorologiques : </a:t>
            </a:r>
            <a:br>
              <a:rPr lang="fr-FR" altLang="fr-FR" sz="1800" dirty="0">
                <a:solidFill>
                  <a:srgbClr val="00009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fr-FR" altLang="fr-FR" sz="1800" dirty="0">
                <a:solidFill>
                  <a:srgbClr val="000091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Canicules, Sécheresses, Précipitations intenses, Inondations…</a:t>
            </a:r>
          </a:p>
        </p:txBody>
      </p:sp>
      <p:sp>
        <p:nvSpPr>
          <p:cNvPr id="34818" name="ZoneTexte 2">
            <a:extLst>
              <a:ext uri="{FF2B5EF4-FFF2-40B4-BE49-F238E27FC236}">
                <a16:creationId xmlns:a16="http://schemas.microsoft.com/office/drawing/2014/main" id="{1675EFDC-6A13-064A-83DC-F6A7F7B4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655" y="1247889"/>
            <a:ext cx="33335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2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Vagues de chaleur</a:t>
            </a:r>
          </a:p>
          <a:p>
            <a:pPr algn="ctr" eaLnBrk="1" hangingPunct="1"/>
            <a:r>
              <a:rPr lang="fr-FR" altLang="fr-FR" sz="12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 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F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réquence des vagues de chaleur a augmenté dans la plupart des régions du monde (41/45) </a:t>
            </a:r>
            <a:endParaRPr lang="fr-FR" altLang="fr-FR" sz="12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  <a:sym typeface="Wingdings 2" pitchFamily="2" charset="2"/>
            </a:endParaRPr>
          </a:p>
          <a:p>
            <a:pPr algn="ctr" eaLnBrk="1" hangingPunct="1"/>
            <a:r>
              <a:rPr lang="fr-FR" altLang="fr-FR" sz="12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 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Projection 2100 : fréquence et durée devraient augmenter</a:t>
            </a:r>
            <a:endParaRPr lang="fr-FR" alt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Image 6">
            <a:extLst>
              <a:ext uri="{FF2B5EF4-FFF2-40B4-BE49-F238E27FC236}">
                <a16:creationId xmlns:a16="http://schemas.microsoft.com/office/drawing/2014/main" id="{960A3355-7E2D-C641-8693-857CAAA60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54" y="1746370"/>
            <a:ext cx="1254893" cy="53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 1">
            <a:extLst>
              <a:ext uri="{FF2B5EF4-FFF2-40B4-BE49-F238E27FC236}">
                <a16:creationId xmlns:a16="http://schemas.microsoft.com/office/drawing/2014/main" id="{A48B4C62-7B44-714A-9A4A-75701242F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98" y="837047"/>
            <a:ext cx="1002465" cy="67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2F3EEF-E965-494A-9C71-66882949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965"/>
          <a:stretch/>
        </p:blipFill>
        <p:spPr>
          <a:xfrm>
            <a:off x="180804" y="720075"/>
            <a:ext cx="4578071" cy="1898996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ACB6B8E-F70D-D146-8EAA-2964EE33BFD6}"/>
              </a:ext>
            </a:extLst>
          </p:cNvPr>
          <p:cNvSpPr txBox="1">
            <a:spLocks/>
          </p:cNvSpPr>
          <p:nvPr/>
        </p:nvSpPr>
        <p:spPr bwMode="auto">
          <a:xfrm>
            <a:off x="1096589" y="686399"/>
            <a:ext cx="3390888" cy="2750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9pPr>
          </a:lstStyle>
          <a:p>
            <a:pPr algn="ctr"/>
            <a:r>
              <a:rPr lang="fr-FR" sz="9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Vagues de chaleur depuis 1950 dans 45 grandes régions</a:t>
            </a:r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1C9F75E5-EBB0-2545-AEDD-0DEF9A43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419" y="3148456"/>
            <a:ext cx="308576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Episodes de fortes précipitations </a:t>
            </a:r>
          </a:p>
          <a:p>
            <a:pPr eaLnBrk="1" hangingPunct="1"/>
            <a:r>
              <a:rPr lang="fr-FR" altLang="fr-FR" sz="12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 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Fréquence et intensité a augmenté dans de nombreuses régions du monde (19/45)</a:t>
            </a:r>
          </a:p>
          <a:p>
            <a:pPr eaLnBrk="1" hangingPunct="1"/>
            <a:r>
              <a:rPr lang="fr-FR" altLang="fr-FR" sz="12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 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  <a:sym typeface="Wingdings 2" pitchFamily="2" charset="2"/>
              </a:rPr>
              <a:t>Projection 2100 : 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Fréquence et intensité des épisodes de fortes précipitations devrait continuer à augmenter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CCBA1215-6C7C-7C4E-A55A-3FCB19DA2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730" y="3992180"/>
            <a:ext cx="147280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sz="1050">
                <a:latin typeface="Arial" panose="020B0604020202020204" pitchFamily="34" charset="0"/>
              </a:rPr>
              <a:t>IPCC/GIEC, 2014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2A1C1FC-A7DE-8A4D-98D8-5E519DC82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333" b="32662"/>
          <a:stretch/>
        </p:blipFill>
        <p:spPr>
          <a:xfrm>
            <a:off x="122520" y="3069118"/>
            <a:ext cx="4634377" cy="1694707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513832B4-25F2-6046-874F-B330CE9CCFAE}"/>
              </a:ext>
            </a:extLst>
          </p:cNvPr>
          <p:cNvSpPr txBox="1">
            <a:spLocks/>
          </p:cNvSpPr>
          <p:nvPr/>
        </p:nvSpPr>
        <p:spPr bwMode="auto">
          <a:xfrm>
            <a:off x="1366008" y="2873421"/>
            <a:ext cx="3390888" cy="2750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75E9F"/>
                </a:solidFill>
                <a:latin typeface="Tahoma" charset="0"/>
              </a:defRPr>
            </a:lvl9pPr>
          </a:lstStyle>
          <a:p>
            <a:pPr algn="ctr"/>
            <a:r>
              <a:rPr lang="fr-FR" sz="9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Fortes précipitations depuis 1950 dans 45 grandes régions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C625EA95-F181-FE4A-8DDE-78FECE51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496" y="4533451"/>
            <a:ext cx="176042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fr-FR" altLang="fr-FR" sz="1050" dirty="0">
                <a:latin typeface="Arial" panose="020B0604020202020204" pitchFamily="34" charset="0"/>
              </a:rPr>
              <a:t>IPCC/GIEC, 2021, 2022</a:t>
            </a:r>
          </a:p>
        </p:txBody>
      </p:sp>
      <p:pic>
        <p:nvPicPr>
          <p:cNvPr id="20" name="Image 2">
            <a:extLst>
              <a:ext uri="{FF2B5EF4-FFF2-40B4-BE49-F238E27FC236}">
                <a16:creationId xmlns:a16="http://schemas.microsoft.com/office/drawing/2014/main" id="{51EABF08-5E0E-1B45-84FD-DD8770612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42" y="2640786"/>
            <a:ext cx="1045576" cy="69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A542DE4A-CC7A-BB0D-7B44-75B05F07360E}"/>
              </a:ext>
            </a:extLst>
          </p:cNvPr>
          <p:cNvSpPr txBox="1">
            <a:spLocks/>
          </p:cNvSpPr>
          <p:nvPr/>
        </p:nvSpPr>
        <p:spPr>
          <a:xfrm>
            <a:off x="7272496" y="4830137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7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380302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80EC5C2-5AF1-524F-B718-1BD2394D5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528" y="155973"/>
            <a:ext cx="75884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 dirty="0">
                <a:solidFill>
                  <a:srgbClr val="5770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Conséquences sur les glaciers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569FEF0-676E-DDAA-777D-E03F00F15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1555"/>
            <a:ext cx="1228025" cy="6815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648776-CFCF-6990-07CC-DEEF11F9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58" y="813109"/>
            <a:ext cx="4028442" cy="27174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4BAB7DB-029B-8DA5-2D5A-2040AF97423B}"/>
              </a:ext>
            </a:extLst>
          </p:cNvPr>
          <p:cNvGrpSpPr/>
          <p:nvPr/>
        </p:nvGrpSpPr>
        <p:grpSpPr>
          <a:xfrm>
            <a:off x="4860032" y="915566"/>
            <a:ext cx="3928796" cy="2880320"/>
            <a:chOff x="4860032" y="915566"/>
            <a:chExt cx="3928796" cy="288032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B1BAD02-C7B7-B84E-41BF-9DDAB3DA0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01"/>
            <a:stretch/>
          </p:blipFill>
          <p:spPr>
            <a:xfrm>
              <a:off x="4860032" y="915566"/>
              <a:ext cx="3928796" cy="2880320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7BE63DC-E230-C390-88CE-284210E31A13}"/>
                </a:ext>
              </a:extLst>
            </p:cNvPr>
            <p:cNvSpPr txBox="1"/>
            <p:nvPr/>
          </p:nvSpPr>
          <p:spPr>
            <a:xfrm>
              <a:off x="5004048" y="1131590"/>
              <a:ext cx="309634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Bilan de masse des glaciers de montagne</a:t>
              </a:r>
            </a:p>
          </p:txBody>
        </p:sp>
      </p:grpSp>
      <p:pic>
        <p:nvPicPr>
          <p:cNvPr id="4" name="Picture 2" descr="En Alaska, les glaciers fondent 100 fois plus vite que prévu | National  Geographic">
            <a:extLst>
              <a:ext uri="{FF2B5EF4-FFF2-40B4-BE49-F238E27FC236}">
                <a16:creationId xmlns:a16="http://schemas.microsoft.com/office/drawing/2014/main" id="{B555D78A-D3F0-FC19-F7E5-73CB551D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19319"/>
            <a:ext cx="2883811" cy="162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7DDC729C-27A7-E724-0864-F8B4994E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400" y="4330391"/>
            <a:ext cx="15672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200" dirty="0">
                <a:latin typeface="Arial" panose="020B0604020202020204" pitchFamily="34" charset="0"/>
              </a:rPr>
              <a:t>IPCC/GIEC, 2021</a:t>
            </a:r>
          </a:p>
        </p:txBody>
      </p:sp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8A3A303A-7AAA-FEDC-0E3F-D8FAAFDF10BD}"/>
              </a:ext>
            </a:extLst>
          </p:cNvPr>
          <p:cNvSpPr txBox="1">
            <a:spLocks/>
          </p:cNvSpPr>
          <p:nvPr/>
        </p:nvSpPr>
        <p:spPr>
          <a:xfrm>
            <a:off x="7176184" y="4783500"/>
            <a:ext cx="1350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3122C9-A0B9-462F-8757-0847AD287B63}" type="slidenum">
              <a:rPr lang="fr-FR" sz="800" smtClean="0"/>
              <a:pPr algn="r"/>
              <a:t>8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42900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CECD053-F69D-B3E3-C109-4EF6AE4FD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642056"/>
            <a:ext cx="2949140" cy="2267541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22DF34BA-7589-DA67-5F1E-CD0631B6C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528" y="155973"/>
            <a:ext cx="75884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 dirty="0">
                <a:solidFill>
                  <a:srgbClr val="5770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Conséquences sur les glaciers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D15696C-6D89-8C0D-4EA9-2E4CAB29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1555"/>
            <a:ext cx="1228025" cy="681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20DE35-73B7-2C0E-450A-3801A7C2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601483"/>
            <a:ext cx="2949140" cy="225363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492CF58E-AA51-12F0-C4E1-359215CB378D}"/>
              </a:ext>
            </a:extLst>
          </p:cNvPr>
          <p:cNvGrpSpPr/>
          <p:nvPr/>
        </p:nvGrpSpPr>
        <p:grpSpPr>
          <a:xfrm>
            <a:off x="143507" y="2931790"/>
            <a:ext cx="5791390" cy="2232248"/>
            <a:chOff x="143507" y="2931790"/>
            <a:chExt cx="5791390" cy="223224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B79DE4-969F-7758-0801-49A25EF97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93" t="15000" r="50000" b="44400"/>
            <a:stretch/>
          </p:blipFill>
          <p:spPr>
            <a:xfrm>
              <a:off x="143507" y="2931790"/>
              <a:ext cx="2700301" cy="190996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64F022A-84EA-4332-C5CC-3F603AEA3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922" t="55999" r="25772" b="3402"/>
            <a:stretch/>
          </p:blipFill>
          <p:spPr>
            <a:xfrm>
              <a:off x="2843808" y="2931790"/>
              <a:ext cx="2700301" cy="190996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A004B84-C130-8542-F8D6-F42E5AEBF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00" r="50000" b="90400"/>
            <a:stretch/>
          </p:blipFill>
          <p:spPr>
            <a:xfrm>
              <a:off x="539552" y="4775038"/>
              <a:ext cx="2751331" cy="389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BF21082-129D-F1BE-6900-0E3AE4F51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7838" r="64654" b="601"/>
            <a:stretch/>
          </p:blipFill>
          <p:spPr>
            <a:xfrm>
              <a:off x="2060592" y="4878089"/>
              <a:ext cx="3874305" cy="144015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309C248-748F-0DB5-8B4F-157676C0D589}"/>
              </a:ext>
            </a:extLst>
          </p:cNvPr>
          <p:cNvGrpSpPr/>
          <p:nvPr/>
        </p:nvGrpSpPr>
        <p:grpSpPr>
          <a:xfrm>
            <a:off x="5991183" y="2866906"/>
            <a:ext cx="2932787" cy="2314463"/>
            <a:chOff x="5991183" y="2866906"/>
            <a:chExt cx="2932787" cy="231446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3C98DF-12D4-4B24-A2E9-A0914E4C9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1183" y="2866906"/>
              <a:ext cx="2932787" cy="227659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E614CAF-CEB6-65CB-4B2D-C4E0A5A7262C}"/>
                </a:ext>
              </a:extLst>
            </p:cNvPr>
            <p:cNvSpPr txBox="1"/>
            <p:nvPr/>
          </p:nvSpPr>
          <p:spPr>
            <a:xfrm>
              <a:off x="8244408" y="4965925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/>
                <a:t>©NASA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7A504A90-7736-427F-3F0A-BAC2F11CE46C}"/>
              </a:ext>
            </a:extLst>
          </p:cNvPr>
          <p:cNvSpPr txBox="1"/>
          <p:nvPr/>
        </p:nvSpPr>
        <p:spPr>
          <a:xfrm>
            <a:off x="7272301" y="278648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©NASA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74DAD42-21A4-64D2-1715-035DF3A57512}"/>
              </a:ext>
            </a:extLst>
          </p:cNvPr>
          <p:cNvSpPr txBox="1"/>
          <p:nvPr/>
        </p:nvSpPr>
        <p:spPr>
          <a:xfrm>
            <a:off x="3745234" y="2754911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/>
              <a:t>©NASA</a:t>
            </a:r>
          </a:p>
        </p:txBody>
      </p:sp>
    </p:spTree>
    <p:extLst>
      <p:ext uri="{BB962C8B-B14F-4D97-AF65-F5344CB8AC3E}">
        <p14:creationId xmlns:p14="http://schemas.microsoft.com/office/powerpoint/2010/main" val="39120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NISTÈRIEL">
  <a:themeElements>
    <a:clrScheme name="Charte gouv">
      <a:dk1>
        <a:srgbClr val="000000"/>
      </a:dk1>
      <a:lt1>
        <a:srgbClr val="FFFFFF"/>
      </a:lt1>
      <a:dk2>
        <a:srgbClr val="2F4077"/>
      </a:dk2>
      <a:lt2>
        <a:srgbClr val="FFFFFF"/>
      </a:lt2>
      <a:accent1>
        <a:srgbClr val="BD1313"/>
      </a:accent1>
      <a:accent2>
        <a:srgbClr val="465F9D"/>
      </a:accent2>
      <a:accent3>
        <a:srgbClr val="417DC4"/>
      </a:accent3>
      <a:accent4>
        <a:srgbClr val="7AB1E8"/>
      </a:accent4>
      <a:accent5>
        <a:srgbClr val="FF6D3F"/>
      </a:accent5>
      <a:accent6>
        <a:srgbClr val="00A95F"/>
      </a:accent6>
      <a:hlink>
        <a:srgbClr val="000000"/>
      </a:hlink>
      <a:folHlink>
        <a:srgbClr val="000000"/>
      </a:folHlink>
    </a:clrScheme>
    <a:fontScheme name="Personnalisé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inisteriel_marianne" id="{5F0B8B09-9A99-4083-B883-79F2388C6E1D}" vid="{F8005780-5DEF-4BE0-805B-EA49FB1EABC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2c7ddd52-0a06-43b1-a35c-dcb15ea2e3f4">Gabarit powerpoint pour le MESRI</Description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AB55E0CC5DA459F57F5A42893F46A005A087D358B12CA4E82A8A8BA9B8A8CF200D3544DBFAD4F664AA25DF68E6D1F0A9E00689F2856DFEDCE40890FDCED81A7DFC9005D57C802836FCB44B44B7372FB2B7972" ma:contentTypeVersion="2" ma:contentTypeDescription="Crée un document." ma:contentTypeScope="" ma:versionID="5a60f89c127121cb1fddd53ae7c254b1">
  <xsd:schema xmlns:xsd="http://www.w3.org/2001/XMLSchema" xmlns:xs="http://www.w3.org/2001/XMLSchema" xmlns:p="http://schemas.microsoft.com/office/2006/metadata/properties" xmlns:ns2="2c7ddd52-0a06-43b1-a35c-dcb15ea2e3f4" targetNamespace="http://schemas.microsoft.com/office/2006/metadata/properties" ma:root="true" ma:fieldsID="d5f738a9b3eb3c0a5db9868b5f12e787" ns2:_="">
    <xsd:import namespace="2c7ddd52-0a06-43b1-a35c-dcb15ea2e3f4"/>
    <xsd:element name="properties">
      <xsd:complexType>
        <xsd:sequence>
          <xsd:element name="documentManagement">
            <xsd:complexType>
              <xsd:all>
                <xsd:element ref="ns2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ddd52-0a06-43b1-a35c-dcb15ea2e3f4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description="Description du document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 ma:readOnly="tru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5FEE13-FEC8-4F1C-8222-8648587329A0}">
  <ds:schemaRefs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2c7ddd52-0a06-43b1-a35c-dcb15ea2e3f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F7153E-BC0D-4381-BA75-370C218E39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7ddd52-0a06-43b1-a35c-dcb15ea2e3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57A1D6-DBE0-4F71-AA10-B9F6DCEE3E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MINISTÈRIEL</Template>
  <TotalTime>7889</TotalTime>
  <Words>609</Words>
  <Application>Microsoft Office PowerPoint</Application>
  <PresentationFormat>Affichage à l'écran (16:9)</PresentationFormat>
  <Paragraphs>86</Paragraphs>
  <Slides>10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ＭＳ Ｐゴシック</vt:lpstr>
      <vt:lpstr>Arial</vt:lpstr>
      <vt:lpstr>Calibri</vt:lpstr>
      <vt:lpstr>Times</vt:lpstr>
      <vt:lpstr>Verdana</vt:lpstr>
      <vt:lpstr>Wingdings</vt:lpstr>
      <vt:lpstr>Wingdings 2</vt:lpstr>
      <vt:lpstr>MINISTÈRIEL</vt:lpstr>
      <vt:lpstr>Présentation PowerPoint</vt:lpstr>
      <vt:lpstr>Présentation du GIEC/IPCC</vt:lpstr>
      <vt:lpstr>Elévation de la température moyenne</vt:lpstr>
      <vt:lpstr>Présentation PowerPoint</vt:lpstr>
      <vt:lpstr>Evolution des précipitations à l’échelle du globe - 2100</vt:lpstr>
      <vt:lpstr>Augmentation des inégalités face à la ressource en eau</vt:lpstr>
      <vt:lpstr>Intensification des extrêmes météorologiques :  Canicules, Sécheresses, Précipitations intenses, Inondations…</vt:lpstr>
      <vt:lpstr>Présentation PowerPoint</vt:lpstr>
      <vt:lpstr>Présentation PowerPoint</vt:lpstr>
      <vt:lpstr>Elévation moyenne du niveau de la mer : Projections du GIEC en 2100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Client</dc:subject>
  <dc:creator>Microsoft Office User</dc:creator>
  <cp:lastModifiedBy>Julie Curien</cp:lastModifiedBy>
  <cp:revision>353</cp:revision>
  <cp:lastPrinted>2023-06-08T15:35:43Z</cp:lastPrinted>
  <dcterms:created xsi:type="dcterms:W3CDTF">2020-03-05T15:21:24Z</dcterms:created>
  <dcterms:modified xsi:type="dcterms:W3CDTF">2024-03-27T08:53:22Z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0x010100873AB55E0CC5DA459F57F5A42893F46A005A087D358B12CA4E82A8A8BA9B8A8CF200D3544DBFAD4F664AA25DF68E6D1F0A9E00689F2856DFEDCE40890FDCED81A7DFC9005D57C802836FCB44B44B7372FB2B7972</vt:lpwstr>
  </property>
</Properties>
</file>