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3" r:id="rId8"/>
    <p:sldId id="262" r:id="rId9"/>
    <p:sldId id="264" r:id="rId10"/>
    <p:sldId id="267" r:id="rId11"/>
    <p:sldId id="268" r:id="rId12"/>
    <p:sldId id="271" r:id="rId13"/>
    <p:sldId id="270" r:id="rId14"/>
    <p:sldId id="269" r:id="rId1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4" d="100"/>
          <a:sy n="64" d="100"/>
        </p:scale>
        <p:origin x="12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2A60D8F3-6393-4B3F-90B0-BCF5993DC7DA}" type="datetimeFigureOut">
              <a:rPr lang="fr-FR" smtClean="0"/>
              <a:t>12/10/2023</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A8D8F5E-4FBE-413B-B124-3C69297BD128}" type="slidenum">
              <a:rPr lang="fr-FR" smtClean="0"/>
              <a:t>‹N°›</a:t>
            </a:fld>
            <a:endParaRPr lang="fr-FR"/>
          </a:p>
        </p:txBody>
      </p:sp>
    </p:spTree>
    <p:extLst>
      <p:ext uri="{BB962C8B-B14F-4D97-AF65-F5344CB8AC3E}">
        <p14:creationId xmlns:p14="http://schemas.microsoft.com/office/powerpoint/2010/main" val="2192367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10E934E4-FFED-498E-A35A-508CB23570F9}" type="datetimeFigureOut">
              <a:rPr lang="fr-FR" smtClean="0"/>
              <a:t>12/10/2023</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4"/>
            <a:ext cx="5335270" cy="390861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AD7CC6C-E7D4-4C96-B284-A4D86286FE2E}" type="slidenum">
              <a:rPr lang="fr-FR" smtClean="0"/>
              <a:t>‹N°›</a:t>
            </a:fld>
            <a:endParaRPr lang="fr-FR"/>
          </a:p>
        </p:txBody>
      </p:sp>
    </p:spTree>
    <p:extLst>
      <p:ext uri="{BB962C8B-B14F-4D97-AF65-F5344CB8AC3E}">
        <p14:creationId xmlns:p14="http://schemas.microsoft.com/office/powerpoint/2010/main" val="156278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1</a:t>
            </a:fld>
            <a:endParaRPr lang="fr-FR"/>
          </a:p>
        </p:txBody>
      </p:sp>
    </p:spTree>
    <p:extLst>
      <p:ext uri="{BB962C8B-B14F-4D97-AF65-F5344CB8AC3E}">
        <p14:creationId xmlns:p14="http://schemas.microsoft.com/office/powerpoint/2010/main" val="94622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10</a:t>
            </a:fld>
            <a:endParaRPr lang="fr-FR"/>
          </a:p>
        </p:txBody>
      </p:sp>
    </p:spTree>
    <p:extLst>
      <p:ext uri="{BB962C8B-B14F-4D97-AF65-F5344CB8AC3E}">
        <p14:creationId xmlns:p14="http://schemas.microsoft.com/office/powerpoint/2010/main" val="247095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11</a:t>
            </a:fld>
            <a:endParaRPr lang="fr-FR"/>
          </a:p>
        </p:txBody>
      </p:sp>
    </p:spTree>
    <p:extLst>
      <p:ext uri="{BB962C8B-B14F-4D97-AF65-F5344CB8AC3E}">
        <p14:creationId xmlns:p14="http://schemas.microsoft.com/office/powerpoint/2010/main" val="28150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12</a:t>
            </a:fld>
            <a:endParaRPr lang="fr-FR"/>
          </a:p>
        </p:txBody>
      </p:sp>
    </p:spTree>
    <p:extLst>
      <p:ext uri="{BB962C8B-B14F-4D97-AF65-F5344CB8AC3E}">
        <p14:creationId xmlns:p14="http://schemas.microsoft.com/office/powerpoint/2010/main" val="276126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13</a:t>
            </a:fld>
            <a:endParaRPr lang="fr-FR"/>
          </a:p>
        </p:txBody>
      </p:sp>
    </p:spTree>
    <p:extLst>
      <p:ext uri="{BB962C8B-B14F-4D97-AF65-F5344CB8AC3E}">
        <p14:creationId xmlns:p14="http://schemas.microsoft.com/office/powerpoint/2010/main" val="79848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14</a:t>
            </a:fld>
            <a:endParaRPr lang="fr-FR"/>
          </a:p>
        </p:txBody>
      </p:sp>
    </p:spTree>
    <p:extLst>
      <p:ext uri="{BB962C8B-B14F-4D97-AF65-F5344CB8AC3E}">
        <p14:creationId xmlns:p14="http://schemas.microsoft.com/office/powerpoint/2010/main" val="304606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2</a:t>
            </a:fld>
            <a:endParaRPr lang="fr-FR"/>
          </a:p>
        </p:txBody>
      </p:sp>
    </p:spTree>
    <p:extLst>
      <p:ext uri="{BB962C8B-B14F-4D97-AF65-F5344CB8AC3E}">
        <p14:creationId xmlns:p14="http://schemas.microsoft.com/office/powerpoint/2010/main" val="188547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3</a:t>
            </a:fld>
            <a:endParaRPr lang="fr-FR"/>
          </a:p>
        </p:txBody>
      </p:sp>
    </p:spTree>
    <p:extLst>
      <p:ext uri="{BB962C8B-B14F-4D97-AF65-F5344CB8AC3E}">
        <p14:creationId xmlns:p14="http://schemas.microsoft.com/office/powerpoint/2010/main" val="55858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4</a:t>
            </a:fld>
            <a:endParaRPr lang="fr-FR"/>
          </a:p>
        </p:txBody>
      </p:sp>
    </p:spTree>
    <p:extLst>
      <p:ext uri="{BB962C8B-B14F-4D97-AF65-F5344CB8AC3E}">
        <p14:creationId xmlns:p14="http://schemas.microsoft.com/office/powerpoint/2010/main" val="25408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5</a:t>
            </a:fld>
            <a:endParaRPr lang="fr-FR"/>
          </a:p>
        </p:txBody>
      </p:sp>
    </p:spTree>
    <p:extLst>
      <p:ext uri="{BB962C8B-B14F-4D97-AF65-F5344CB8AC3E}">
        <p14:creationId xmlns:p14="http://schemas.microsoft.com/office/powerpoint/2010/main" val="63009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6</a:t>
            </a:fld>
            <a:endParaRPr lang="fr-FR"/>
          </a:p>
        </p:txBody>
      </p:sp>
    </p:spTree>
    <p:extLst>
      <p:ext uri="{BB962C8B-B14F-4D97-AF65-F5344CB8AC3E}">
        <p14:creationId xmlns:p14="http://schemas.microsoft.com/office/powerpoint/2010/main" val="296716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7</a:t>
            </a:fld>
            <a:endParaRPr lang="fr-FR"/>
          </a:p>
        </p:txBody>
      </p:sp>
    </p:spTree>
    <p:extLst>
      <p:ext uri="{BB962C8B-B14F-4D97-AF65-F5344CB8AC3E}">
        <p14:creationId xmlns:p14="http://schemas.microsoft.com/office/powerpoint/2010/main" val="290756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8</a:t>
            </a:fld>
            <a:endParaRPr lang="fr-FR"/>
          </a:p>
        </p:txBody>
      </p:sp>
    </p:spTree>
    <p:extLst>
      <p:ext uri="{BB962C8B-B14F-4D97-AF65-F5344CB8AC3E}">
        <p14:creationId xmlns:p14="http://schemas.microsoft.com/office/powerpoint/2010/main" val="2967802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D7CC6C-E7D4-4C96-B284-A4D86286FE2E}" type="slidenum">
              <a:rPr lang="fr-FR" smtClean="0"/>
              <a:t>9</a:t>
            </a:fld>
            <a:endParaRPr lang="fr-FR"/>
          </a:p>
        </p:txBody>
      </p:sp>
    </p:spTree>
    <p:extLst>
      <p:ext uri="{BB962C8B-B14F-4D97-AF65-F5344CB8AC3E}">
        <p14:creationId xmlns:p14="http://schemas.microsoft.com/office/powerpoint/2010/main" val="287471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198657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11299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08163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83909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774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213308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3293302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94037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283151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29A41E0-B627-475B-A5E6-7AFF7466C038}" type="datetimeFigureOut">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75959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29A41E0-B627-475B-A5E6-7AFF7466C038}" type="datetimeFigureOut">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272748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29A41E0-B627-475B-A5E6-7AFF7466C038}" type="datetimeFigureOut">
              <a:rPr lang="fr-FR" smtClean="0"/>
              <a:t>12/10/2023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26257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29A41E0-B627-475B-A5E6-7AFF7466C038}" type="datetimeFigureOut">
              <a:rPr lang="fr-FR" smtClean="0"/>
              <a:t>12/10/2023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411063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A41E0-B627-475B-A5E6-7AFF7466C038}" type="datetimeFigureOut">
              <a:rPr lang="fr-FR" smtClean="0"/>
              <a:t>12/10/2023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241810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29A41E0-B627-475B-A5E6-7AFF7466C038}" type="datetimeFigureOut">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40801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29A41E0-B627-475B-A5E6-7AFF7466C038}" type="datetimeFigureOut">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A8ED0FA-9767-44D5-91A6-4F2354321CAA}" type="slidenum">
              <a:rPr lang="fr-FR" smtClean="0"/>
              <a:t>‹N°›</a:t>
            </a:fld>
            <a:endParaRPr lang="fr-FR"/>
          </a:p>
        </p:txBody>
      </p:sp>
    </p:spTree>
    <p:extLst>
      <p:ext uri="{BB962C8B-B14F-4D97-AF65-F5344CB8AC3E}">
        <p14:creationId xmlns:p14="http://schemas.microsoft.com/office/powerpoint/2010/main" val="233051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9A41E0-B627-475B-A5E6-7AFF7466C038}" type="datetimeFigureOut">
              <a:rPr lang="fr-FR" smtClean="0"/>
              <a:t>12/10/2023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8ED0FA-9767-44D5-91A6-4F2354321CAA}" type="slidenum">
              <a:rPr lang="fr-FR" smtClean="0"/>
              <a:t>‹N°›</a:t>
            </a:fld>
            <a:endParaRPr lang="fr-FR"/>
          </a:p>
        </p:txBody>
      </p:sp>
    </p:spTree>
    <p:extLst>
      <p:ext uri="{BB962C8B-B14F-4D97-AF65-F5344CB8AC3E}">
        <p14:creationId xmlns:p14="http://schemas.microsoft.com/office/powerpoint/2010/main" val="149055993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neveieev.erb@strasbour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mmandepublique-grandest.fr/jeu-achat-durables-co-developpement-marches-public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nda-2030.fr/rosace/recapitulatif202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Les achats durables </a:t>
            </a:r>
            <a:r>
              <a:rPr lang="fr-FR" b="1" dirty="0" smtClean="0"/>
              <a:t>: </a:t>
            </a:r>
            <a:r>
              <a:rPr lang="fr-FR" b="1" dirty="0"/>
              <a:t>introduction</a:t>
            </a:r>
          </a:p>
        </p:txBody>
      </p:sp>
      <p:sp>
        <p:nvSpPr>
          <p:cNvPr id="3" name="Sous-titre 2"/>
          <p:cNvSpPr>
            <a:spLocks noGrp="1"/>
          </p:cNvSpPr>
          <p:nvPr>
            <p:ph type="subTitle" idx="1"/>
          </p:nvPr>
        </p:nvSpPr>
        <p:spPr>
          <a:xfrm>
            <a:off x="4451685" y="4050833"/>
            <a:ext cx="4822318" cy="1660156"/>
          </a:xfrm>
        </p:spPr>
        <p:txBody>
          <a:bodyPr>
            <a:normAutofit/>
          </a:bodyPr>
          <a:lstStyle/>
          <a:p>
            <a:endParaRPr lang="fr-FR" sz="1400" b="1" dirty="0" smtClean="0"/>
          </a:p>
          <a:p>
            <a:r>
              <a:rPr lang="fr-FR" sz="1400" b="1" dirty="0" smtClean="0"/>
              <a:t>Geneviève </a:t>
            </a:r>
            <a:r>
              <a:rPr lang="fr-FR" sz="1400" b="1" dirty="0"/>
              <a:t>ERB – Ville et Eurométropole de </a:t>
            </a:r>
            <a:r>
              <a:rPr lang="fr-FR" sz="1400" b="1" dirty="0" smtClean="0"/>
              <a:t>Strasbourg </a:t>
            </a:r>
            <a:r>
              <a:rPr lang="fr-FR" sz="1400" b="1" dirty="0" smtClean="0">
                <a:solidFill>
                  <a:srgbClr val="0070C0"/>
                </a:solidFill>
                <a:hlinkClick r:id="rId3"/>
              </a:rPr>
              <a:t>genevieve.erb@strasbourg.eu</a:t>
            </a:r>
            <a:r>
              <a:rPr lang="fr-FR" sz="1400" b="1" dirty="0" smtClean="0">
                <a:solidFill>
                  <a:srgbClr val="0070C0"/>
                </a:solidFill>
              </a:rPr>
              <a:t> </a:t>
            </a:r>
          </a:p>
          <a:p>
            <a:endParaRPr lang="fr-FR" sz="1400" b="1" dirty="0" smtClean="0"/>
          </a:p>
          <a:p>
            <a:r>
              <a:rPr lang="fr-FR" sz="1400" b="1" dirty="0" smtClean="0"/>
              <a:t>12 </a:t>
            </a:r>
            <a:r>
              <a:rPr lang="fr-FR" sz="1400" b="1" dirty="0"/>
              <a:t>octobre 2023</a:t>
            </a:r>
            <a:endParaRPr lang="fr-FR" sz="1400" dirty="0"/>
          </a:p>
          <a:p>
            <a:endParaRPr lang="fr-FR" b="1" dirty="0" smtClean="0"/>
          </a:p>
          <a:p>
            <a:endParaRPr lang="fr-FR" b="1"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66" y="5410702"/>
            <a:ext cx="2857500" cy="1314450"/>
          </a:xfrm>
          <a:prstGeom prst="rect">
            <a:avLst/>
          </a:prstGeom>
        </p:spPr>
      </p:pic>
    </p:spTree>
    <p:extLst>
      <p:ext uri="{BB962C8B-B14F-4D97-AF65-F5344CB8AC3E}">
        <p14:creationId xmlns:p14="http://schemas.microsoft.com/office/powerpoint/2010/main" val="818563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a:t>
            </a:r>
            <a:r>
              <a:rPr lang="fr-FR" b="1" dirty="0"/>
              <a:t>Plan National pour des Achats Durables (PNAD 2022-2025)</a:t>
            </a:r>
            <a:br>
              <a:rPr lang="fr-FR" b="1" dirty="0"/>
            </a:br>
            <a:r>
              <a:rPr lang="fr-FR" b="1" dirty="0" smtClean="0"/>
              <a:t/>
            </a:r>
            <a:br>
              <a:rPr lang="fr-FR" b="1" dirty="0" smtClean="0"/>
            </a:br>
            <a:r>
              <a:rPr lang="fr-FR" b="1" dirty="0"/>
              <a:t/>
            </a:r>
            <a:br>
              <a:rPr lang="fr-FR" b="1" dirty="0"/>
            </a:br>
            <a:r>
              <a:rPr lang="fr-FR" dirty="0"/>
              <a:t/>
            </a:r>
            <a:br>
              <a:rPr lang="fr-FR" dirty="0"/>
            </a:br>
            <a:endParaRPr lang="fr-FR" sz="1700" dirty="0">
              <a:solidFill>
                <a:srgbClr val="92D050"/>
              </a:solidFill>
              <a:latin typeface="+mn-lt"/>
              <a:ea typeface="+mn-ea"/>
              <a:cs typeface="+mn-cs"/>
            </a:endParaRPr>
          </a:p>
        </p:txBody>
      </p:sp>
      <p:sp>
        <p:nvSpPr>
          <p:cNvPr id="3" name="Espace réservé du contenu 2"/>
          <p:cNvSpPr>
            <a:spLocks noGrp="1"/>
          </p:cNvSpPr>
          <p:nvPr>
            <p:ph sz="half" idx="1"/>
          </p:nvPr>
        </p:nvSpPr>
        <p:spPr>
          <a:xfrm>
            <a:off x="791633" y="1801906"/>
            <a:ext cx="4184035" cy="4598894"/>
          </a:xfrm>
        </p:spPr>
        <p:txBody>
          <a:bodyPr>
            <a:normAutofit/>
          </a:bodyPr>
          <a:lstStyle/>
          <a:p>
            <a:endParaRPr lang="fr-FR" dirty="0" smtClean="0"/>
          </a:p>
          <a:p>
            <a:r>
              <a:rPr lang="fr-FR" sz="1600" dirty="0"/>
              <a:t>vise à accompagner le déploiement des avancées de la loi du 22 août 2021 </a:t>
            </a:r>
          </a:p>
          <a:p>
            <a:r>
              <a:rPr lang="fr-FR" b="1" dirty="0" smtClean="0"/>
              <a:t>2 </a:t>
            </a:r>
            <a:r>
              <a:rPr lang="fr-FR" b="1" dirty="0"/>
              <a:t>objectifs </a:t>
            </a:r>
            <a:r>
              <a:rPr lang="fr-FR" dirty="0"/>
              <a:t>:</a:t>
            </a:r>
          </a:p>
          <a:p>
            <a:pPr lvl="1"/>
            <a:r>
              <a:rPr lang="fr-FR" dirty="0"/>
              <a:t>D'ici 2025, </a:t>
            </a:r>
            <a:r>
              <a:rPr lang="fr-FR" b="1" dirty="0">
                <a:solidFill>
                  <a:srgbClr val="92D050"/>
                </a:solidFill>
              </a:rPr>
              <a:t>100 % des contrats de la commande publique </a:t>
            </a:r>
            <a:r>
              <a:rPr lang="fr-FR" dirty="0"/>
              <a:t>notifiés au cours de l'année comprennent </a:t>
            </a:r>
            <a:r>
              <a:rPr lang="fr-FR" b="1" dirty="0">
                <a:solidFill>
                  <a:srgbClr val="92D050"/>
                </a:solidFill>
              </a:rPr>
              <a:t>au moins 1 considération environnementale</a:t>
            </a:r>
            <a:r>
              <a:rPr lang="fr-FR" dirty="0"/>
              <a:t> (contre 15 % en 2019</a:t>
            </a:r>
            <a:r>
              <a:rPr lang="fr-FR" dirty="0" smtClean="0"/>
              <a:t>)</a:t>
            </a:r>
          </a:p>
          <a:p>
            <a:pPr lvl="1"/>
            <a:r>
              <a:rPr lang="fr-FR" dirty="0"/>
              <a:t>D'ici 2025, </a:t>
            </a:r>
            <a:r>
              <a:rPr lang="fr-FR" b="1" dirty="0">
                <a:solidFill>
                  <a:srgbClr val="92D050"/>
                </a:solidFill>
              </a:rPr>
              <a:t>30 % des contrats de la commande publique </a:t>
            </a:r>
            <a:r>
              <a:rPr lang="fr-FR" dirty="0"/>
              <a:t>notifiés au cours de l'année comprennent </a:t>
            </a:r>
            <a:r>
              <a:rPr lang="fr-FR" b="1" dirty="0">
                <a:solidFill>
                  <a:srgbClr val="92D050"/>
                </a:solidFill>
              </a:rPr>
              <a:t>au moins 1 considération sociale </a:t>
            </a:r>
            <a:r>
              <a:rPr lang="fr-FR" dirty="0"/>
              <a:t>(contre 12 % en 2019)</a:t>
            </a:r>
          </a:p>
          <a:p>
            <a:endParaRPr lang="fr-FR" dirty="0"/>
          </a:p>
          <a:p>
            <a:endParaRPr lang="fr-FR" dirty="0"/>
          </a:p>
        </p:txBody>
      </p:sp>
      <p:sp>
        <p:nvSpPr>
          <p:cNvPr id="4" name="Espace réservé du contenu 3"/>
          <p:cNvSpPr>
            <a:spLocks noGrp="1"/>
          </p:cNvSpPr>
          <p:nvPr>
            <p:ph sz="half" idx="2"/>
          </p:nvPr>
        </p:nvSpPr>
        <p:spPr>
          <a:xfrm>
            <a:off x="5089968" y="1703389"/>
            <a:ext cx="4184034" cy="4697411"/>
          </a:xfrm>
        </p:spPr>
        <p:txBody>
          <a:bodyPr>
            <a:normAutofit/>
          </a:bodyPr>
          <a:lstStyle/>
          <a:p>
            <a:r>
              <a:rPr lang="fr-FR" sz="1600" b="1" dirty="0">
                <a:solidFill>
                  <a:srgbClr val="92D050"/>
                </a:solidFill>
              </a:rPr>
              <a:t>Clause</a:t>
            </a:r>
          </a:p>
          <a:p>
            <a:pPr marL="0" indent="0">
              <a:buNone/>
            </a:pPr>
            <a:r>
              <a:rPr lang="fr-FR" sz="1600" dirty="0"/>
              <a:t>Exigence insérée dans le cahier des charges. Non prise en compte de cette obligation = rejet de l'offre =&gt; meilleure garantie </a:t>
            </a:r>
            <a:r>
              <a:rPr lang="fr-FR" sz="1600" dirty="0" smtClean="0"/>
              <a:t>de </a:t>
            </a:r>
            <a:r>
              <a:rPr lang="fr-FR" sz="1600" dirty="0"/>
              <a:t>disposer des spécificités attendues</a:t>
            </a:r>
          </a:p>
          <a:p>
            <a:r>
              <a:rPr lang="fr-FR" sz="1600" b="1" dirty="0">
                <a:solidFill>
                  <a:srgbClr val="92D050"/>
                </a:solidFill>
              </a:rPr>
              <a:t>Critères</a:t>
            </a:r>
          </a:p>
          <a:p>
            <a:pPr marL="0" indent="0">
              <a:buNone/>
            </a:pPr>
            <a:r>
              <a:rPr lang="fr-FR" sz="1600" dirty="0"/>
              <a:t>Pas obligatoire, mais pèse sur le choix et l'évaluation e l'offre. La pondération lui donnera plus ou moins de poids par rapport aux autres critères (prix, valeur technique)</a:t>
            </a:r>
          </a:p>
          <a:p>
            <a:endParaRPr lang="fr-FR" sz="1400" dirty="0"/>
          </a:p>
        </p:txBody>
      </p:sp>
    </p:spTree>
    <p:extLst>
      <p:ext uri="{BB962C8B-B14F-4D97-AF65-F5344CB8AC3E}">
        <p14:creationId xmlns:p14="http://schemas.microsoft.com/office/powerpoint/2010/main" val="3142761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est le cadre légal de mon marché ?</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2958" y="1492624"/>
            <a:ext cx="9264366" cy="4724213"/>
          </a:xfrm>
        </p:spPr>
      </p:pic>
    </p:spTree>
    <p:extLst>
      <p:ext uri="{BB962C8B-B14F-4D97-AF65-F5344CB8AC3E}">
        <p14:creationId xmlns:p14="http://schemas.microsoft.com/office/powerpoint/2010/main" val="3822187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9036161" cy="1320800"/>
          </a:xfrm>
        </p:spPr>
        <p:txBody>
          <a:bodyPr>
            <a:normAutofit fontScale="90000"/>
          </a:bodyPr>
          <a:lstStyle/>
          <a:p>
            <a:r>
              <a:rPr lang="fr-FR" dirty="0"/>
              <a:t>Les marchés publics d’insertion et les marchés publics intégrant des clauses sociales</a:t>
            </a:r>
          </a:p>
        </p:txBody>
      </p:sp>
      <p:sp>
        <p:nvSpPr>
          <p:cNvPr id="3" name="Espace réservé du contenu 2"/>
          <p:cNvSpPr>
            <a:spLocks noGrp="1"/>
          </p:cNvSpPr>
          <p:nvPr>
            <p:ph idx="1"/>
          </p:nvPr>
        </p:nvSpPr>
        <p:spPr/>
        <p:txBody>
          <a:bodyPr/>
          <a:lstStyle/>
          <a:p>
            <a:r>
              <a:rPr lang="fr-FR" dirty="0"/>
              <a:t>Il est possible de </a:t>
            </a:r>
            <a:r>
              <a:rPr lang="fr-FR" sz="1600" b="1" dirty="0">
                <a:solidFill>
                  <a:srgbClr val="92D050"/>
                </a:solidFill>
              </a:rPr>
              <a:t>réserver des marchés publics </a:t>
            </a:r>
            <a:r>
              <a:rPr lang="fr-FR" dirty="0"/>
              <a:t>à 3 catégorie de structures </a:t>
            </a:r>
            <a:r>
              <a:rPr lang="fr-FR" dirty="0" smtClean="0"/>
              <a:t>:</a:t>
            </a:r>
          </a:p>
          <a:p>
            <a:pPr lvl="1"/>
            <a:r>
              <a:rPr lang="fr-FR" dirty="0" smtClean="0"/>
              <a:t>Structures </a:t>
            </a:r>
            <a:r>
              <a:rPr lang="fr-FR" dirty="0"/>
              <a:t>employant 50 % de travailleurs handicapés (Entreprises adaptées , </a:t>
            </a:r>
            <a:r>
              <a:rPr lang="fr-FR" dirty="0" smtClean="0"/>
              <a:t>Établissement </a:t>
            </a:r>
            <a:r>
              <a:rPr lang="fr-FR" dirty="0"/>
              <a:t>et Services d'Aide par le Travail) </a:t>
            </a:r>
            <a:endParaRPr lang="fr-FR" dirty="0" smtClean="0"/>
          </a:p>
          <a:p>
            <a:pPr lvl="1"/>
            <a:r>
              <a:rPr lang="fr-FR" dirty="0" smtClean="0"/>
              <a:t>Structures </a:t>
            </a:r>
            <a:r>
              <a:rPr lang="fr-FR" dirty="0"/>
              <a:t>d'Insertion par l'Activité </a:t>
            </a:r>
            <a:r>
              <a:rPr lang="fr-FR" dirty="0" smtClean="0"/>
              <a:t>Économique </a:t>
            </a:r>
          </a:p>
          <a:p>
            <a:pPr marL="685800" lvl="1"/>
            <a:r>
              <a:rPr lang="fr-FR" dirty="0" smtClean="0"/>
              <a:t>Les </a:t>
            </a:r>
            <a:r>
              <a:rPr lang="fr-FR" dirty="0"/>
              <a:t>entreprises de </a:t>
            </a:r>
            <a:r>
              <a:rPr lang="fr-FR" dirty="0" smtClean="0"/>
              <a:t>l’Économie </a:t>
            </a:r>
            <a:r>
              <a:rPr lang="fr-FR" dirty="0"/>
              <a:t>Sociale et </a:t>
            </a:r>
            <a:r>
              <a:rPr lang="fr-FR" dirty="0" smtClean="0"/>
              <a:t>Solidaire</a:t>
            </a:r>
          </a:p>
          <a:p>
            <a:endParaRPr lang="fr-FR" dirty="0"/>
          </a:p>
          <a:p>
            <a:r>
              <a:rPr lang="fr-FR" dirty="0" smtClean="0"/>
              <a:t>Clause sociale </a:t>
            </a:r>
          </a:p>
          <a:p>
            <a:pPr marL="0" indent="0">
              <a:buNone/>
            </a:pPr>
            <a:r>
              <a:rPr lang="fr-FR" dirty="0"/>
              <a:t>L'entreprise </a:t>
            </a:r>
            <a:r>
              <a:rPr lang="fr-FR" dirty="0" smtClean="0"/>
              <a:t>attributaire </a:t>
            </a:r>
            <a:r>
              <a:rPr lang="fr-FR" sz="1600" b="1" dirty="0">
                <a:solidFill>
                  <a:srgbClr val="92D050"/>
                </a:solidFill>
              </a:rPr>
              <a:t>réserve une partie des heures </a:t>
            </a:r>
            <a:r>
              <a:rPr lang="fr-FR" dirty="0"/>
              <a:t>générées par le marché à des personnes </a:t>
            </a:r>
            <a:r>
              <a:rPr lang="fr-FR" dirty="0" smtClean="0"/>
              <a:t>en difficulté </a:t>
            </a:r>
            <a:r>
              <a:rPr lang="fr-FR" dirty="0"/>
              <a:t>d’insertion</a:t>
            </a:r>
            <a:r>
              <a:rPr lang="fr-FR" dirty="0" smtClean="0"/>
              <a:t>. (+ </a:t>
            </a:r>
            <a:r>
              <a:rPr lang="fr-FR" dirty="0" smtClean="0"/>
              <a:t>accompagnement / formation)</a:t>
            </a:r>
            <a:endParaRPr lang="fr-FR" dirty="0"/>
          </a:p>
        </p:txBody>
      </p:sp>
    </p:spTree>
    <p:extLst>
      <p:ext uri="{BB962C8B-B14F-4D97-AF65-F5344CB8AC3E}">
        <p14:creationId xmlns:p14="http://schemas.microsoft.com/office/powerpoint/2010/main" val="2359790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94" y="429600"/>
            <a:ext cx="11254047" cy="6051882"/>
          </a:xfrm>
          <a:prstGeom prst="rect">
            <a:avLst/>
          </a:prstGeom>
        </p:spPr>
      </p:pic>
    </p:spTree>
    <p:extLst>
      <p:ext uri="{BB962C8B-B14F-4D97-AF65-F5344CB8AC3E}">
        <p14:creationId xmlns:p14="http://schemas.microsoft.com/office/powerpoint/2010/main" val="3609437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30906" y="1882588"/>
            <a:ext cx="6064623" cy="4431983"/>
          </a:xfrm>
          <a:prstGeom prst="rect">
            <a:avLst/>
          </a:prstGeom>
          <a:noFill/>
        </p:spPr>
        <p:txBody>
          <a:bodyPr wrap="square" rtlCol="0">
            <a:spAutoFit/>
          </a:bodyPr>
          <a:lstStyle/>
          <a:p>
            <a:endParaRPr lang="fr-FR" dirty="0" smtClean="0"/>
          </a:p>
          <a:p>
            <a:r>
              <a:rPr lang="fr-FR" sz="1400" dirty="0" smtClean="0"/>
              <a:t>Imaginé </a:t>
            </a:r>
            <a:r>
              <a:rPr lang="fr-FR" sz="1400" dirty="0"/>
              <a:t>comme une quête dans un univers proche de la légende arthurienne, voire de </a:t>
            </a:r>
            <a:r>
              <a:rPr lang="fr-FR" sz="1400" dirty="0" err="1"/>
              <a:t>Kaamelott</a:t>
            </a:r>
            <a:r>
              <a:rPr lang="fr-FR" sz="1400" dirty="0"/>
              <a:t>, le </a:t>
            </a:r>
            <a:r>
              <a:rPr lang="fr-FR" sz="1600" b="1" dirty="0">
                <a:solidFill>
                  <a:srgbClr val="92D050"/>
                </a:solidFill>
              </a:rPr>
              <a:t>jeu s’adresse aussi bien aux initiés qu’aux néophytes des achats durables</a:t>
            </a:r>
            <a:r>
              <a:rPr lang="fr-FR" sz="1400" dirty="0"/>
              <a:t>. </a:t>
            </a:r>
            <a:endParaRPr lang="fr-FR" sz="1400" dirty="0" smtClean="0"/>
          </a:p>
          <a:p>
            <a:endParaRPr lang="fr-FR" sz="1400" dirty="0" smtClean="0"/>
          </a:p>
          <a:p>
            <a:r>
              <a:rPr lang="fr-FR" sz="1400" dirty="0" smtClean="0"/>
              <a:t>Il </a:t>
            </a:r>
            <a:r>
              <a:rPr lang="fr-FR" sz="1400" dirty="0"/>
              <a:t>propose, par table de 4 à 6 joueurs, de résoudre une problématique : un manque de lumière fait régner un sentiment d’insécurité dans les rues du château, comment faire pour régler cela </a:t>
            </a:r>
            <a:r>
              <a:rPr lang="fr-FR" sz="1400" dirty="0" smtClean="0"/>
              <a:t>?</a:t>
            </a:r>
          </a:p>
          <a:p>
            <a:endParaRPr lang="fr-FR" sz="1400" dirty="0"/>
          </a:p>
          <a:p>
            <a:r>
              <a:rPr lang="fr-FR" sz="1400" dirty="0"/>
              <a:t>La mission de chaque joueur est de choisir, parmi quatre solutions proposées, celle qui lui semble la mieux adaptée au besoin exprimé. Leur choix doit convaincre un “comité de sages” qui défend des intérêts spécifiques liés au développement durable comme par exemple l’environnement, le social, etc.  Après une mise en commun en sous-groupe, les joueurs devront arbitrer collectivement sur la solution à présenter au comité</a:t>
            </a:r>
            <a:r>
              <a:rPr lang="fr-FR" sz="1400" dirty="0" smtClean="0"/>
              <a:t>.</a:t>
            </a:r>
          </a:p>
          <a:p>
            <a:endParaRPr lang="fr-FR" sz="1400" dirty="0"/>
          </a:p>
          <a:p>
            <a:r>
              <a:rPr lang="fr-FR" dirty="0" smtClean="0">
                <a:hlinkClick r:id="rId3"/>
              </a:rPr>
              <a:t>https</a:t>
            </a:r>
            <a:r>
              <a:rPr lang="fr-FR" dirty="0">
                <a:hlinkClick r:id="rId3"/>
              </a:rPr>
              <a:t>://www.commandepublique-grandest.fr/jeu-achat-durables-co-developpement-marches-publics</a:t>
            </a:r>
            <a:r>
              <a:rPr lang="fr-FR" dirty="0" smtClean="0">
                <a:hlinkClick r:id="rId3"/>
              </a:rPr>
              <a:t>/</a:t>
            </a:r>
            <a:r>
              <a:rPr lang="fr-FR" dirty="0" smtClean="0"/>
              <a:t> </a:t>
            </a:r>
            <a:endParaRPr lang="fr-FR" dirty="0"/>
          </a:p>
        </p:txBody>
      </p:sp>
      <p:sp>
        <p:nvSpPr>
          <p:cNvPr id="3" name="AutoShape 2" descr="https://www.commandepublique-grandest.fr/wp-content/uploads/sites/3/2023/02/Arthur-vert-737x102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19" y="0"/>
            <a:ext cx="4935885" cy="6858000"/>
          </a:xfrm>
          <a:prstGeom prst="rect">
            <a:avLst/>
          </a:prstGeom>
        </p:spPr>
      </p:pic>
    </p:spTree>
    <p:extLst>
      <p:ext uri="{BB962C8B-B14F-4D97-AF65-F5344CB8AC3E}">
        <p14:creationId xmlns:p14="http://schemas.microsoft.com/office/powerpoint/2010/main" val="388045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Développement durable : </a:t>
            </a:r>
            <a:r>
              <a:rPr lang="fr-FR" b="1" dirty="0" smtClean="0"/>
              <a:t/>
            </a:r>
            <a:br>
              <a:rPr lang="fr-FR" b="1" dirty="0" smtClean="0"/>
            </a:br>
            <a:r>
              <a:rPr lang="fr-FR" b="1" dirty="0" smtClean="0"/>
              <a:t>De </a:t>
            </a:r>
            <a:r>
              <a:rPr lang="fr-FR" b="1" dirty="0"/>
              <a:t>quoi </a:t>
            </a:r>
            <a:r>
              <a:rPr lang="fr-FR" b="1" dirty="0" smtClean="0"/>
              <a:t>parle-t</a:t>
            </a:r>
            <a:r>
              <a:rPr lang="fr-FR" b="1" dirty="0"/>
              <a:t>-</a:t>
            </a:r>
            <a:r>
              <a:rPr lang="fr-FR" b="1" dirty="0" smtClean="0"/>
              <a:t>on </a:t>
            </a:r>
            <a:r>
              <a:rPr lang="fr-FR" b="1" dirty="0"/>
              <a:t>?</a:t>
            </a:r>
            <a:br>
              <a:rPr lang="fr-FR" b="1" dirty="0"/>
            </a:br>
            <a:endParaRPr lang="fr-FR" dirty="0"/>
          </a:p>
        </p:txBody>
      </p:sp>
      <p:sp>
        <p:nvSpPr>
          <p:cNvPr id="3" name="Espace réservé du contenu 2"/>
          <p:cNvSpPr>
            <a:spLocks noGrp="1"/>
          </p:cNvSpPr>
          <p:nvPr>
            <p:ph sz="half" idx="1"/>
          </p:nvPr>
        </p:nvSpPr>
        <p:spPr/>
        <p:txBody>
          <a:bodyPr anchor="ctr">
            <a:normAutofit fontScale="92500" lnSpcReduction="10000"/>
          </a:bodyPr>
          <a:lstStyle/>
          <a:p>
            <a:pPr marL="0" indent="0">
              <a:buNone/>
            </a:pPr>
            <a:r>
              <a:rPr lang="fr-FR" b="1" dirty="0" smtClean="0"/>
              <a:t>Définition</a:t>
            </a:r>
          </a:p>
          <a:p>
            <a:pPr marL="0" indent="0">
              <a:buNone/>
            </a:pPr>
            <a:r>
              <a:rPr lang="fr-FR" dirty="0" smtClean="0"/>
              <a:t>Le </a:t>
            </a:r>
            <a:r>
              <a:rPr lang="fr-FR" dirty="0"/>
              <a:t>développement durable c'est un développement qui </a:t>
            </a:r>
            <a:endParaRPr lang="fr-FR" dirty="0" smtClean="0"/>
          </a:p>
          <a:p>
            <a:pPr marL="0" indent="0">
              <a:buNone/>
            </a:pPr>
            <a:endParaRPr lang="fr-FR" dirty="0" smtClean="0"/>
          </a:p>
          <a:p>
            <a:r>
              <a:rPr lang="fr-FR" b="1" dirty="0" smtClean="0">
                <a:solidFill>
                  <a:srgbClr val="92D050"/>
                </a:solidFill>
              </a:rPr>
              <a:t>répond </a:t>
            </a:r>
            <a:r>
              <a:rPr lang="fr-FR" b="1" dirty="0">
                <a:solidFill>
                  <a:srgbClr val="92D050"/>
                </a:solidFill>
              </a:rPr>
              <a:t>aux besoins du présent </a:t>
            </a:r>
            <a:endParaRPr lang="fr-FR" b="1" dirty="0" smtClean="0">
              <a:solidFill>
                <a:srgbClr val="92D050"/>
              </a:solidFill>
            </a:endParaRPr>
          </a:p>
          <a:p>
            <a:pPr marL="0" indent="0">
              <a:buNone/>
            </a:pPr>
            <a:endParaRPr lang="fr-FR" b="1" dirty="0" smtClean="0">
              <a:solidFill>
                <a:srgbClr val="92D050"/>
              </a:solidFill>
            </a:endParaRPr>
          </a:p>
          <a:p>
            <a:r>
              <a:rPr lang="fr-FR" b="1" dirty="0" smtClean="0">
                <a:solidFill>
                  <a:srgbClr val="92D050"/>
                </a:solidFill>
              </a:rPr>
              <a:t>sans </a:t>
            </a:r>
            <a:r>
              <a:rPr lang="fr-FR" b="1" dirty="0">
                <a:solidFill>
                  <a:srgbClr val="92D050"/>
                </a:solidFill>
              </a:rPr>
              <a:t>compromettre la capacité des générations futures à répondre aux leurs.</a:t>
            </a:r>
          </a:p>
          <a:p>
            <a:endParaRPr lang="fr-FR" dirty="0"/>
          </a:p>
        </p:txBody>
      </p:sp>
      <p:sp>
        <p:nvSpPr>
          <p:cNvPr id="4" name="Espace réservé du contenu 3"/>
          <p:cNvSpPr>
            <a:spLocks noGrp="1"/>
          </p:cNvSpPr>
          <p:nvPr>
            <p:ph sz="half" idx="2"/>
          </p:nvPr>
        </p:nvSpPr>
        <p:spPr/>
        <p:txBody>
          <a:bodyPr>
            <a:normAutofit fontScale="92500" lnSpcReduction="10000"/>
          </a:bodyPr>
          <a:lstStyle/>
          <a:p>
            <a:pPr marL="0" indent="0">
              <a:buNone/>
            </a:pPr>
            <a:r>
              <a:rPr lang="fr-FR" b="1" dirty="0"/>
              <a:t>Les 5 finalités du DD </a:t>
            </a:r>
          </a:p>
          <a:p>
            <a:pPr lvl="0"/>
            <a:r>
              <a:rPr lang="fr-FR" dirty="0"/>
              <a:t>La </a:t>
            </a:r>
            <a:r>
              <a:rPr lang="fr-FR" b="1" dirty="0">
                <a:solidFill>
                  <a:srgbClr val="92D050"/>
                </a:solidFill>
              </a:rPr>
              <a:t>lutte contre l’effet de serre </a:t>
            </a:r>
            <a:r>
              <a:rPr lang="fr-FR" dirty="0"/>
              <a:t>et la protection de l’atmosphère </a:t>
            </a:r>
          </a:p>
          <a:p>
            <a:pPr lvl="0"/>
            <a:r>
              <a:rPr lang="fr-FR" dirty="0"/>
              <a:t>La préservation de la </a:t>
            </a:r>
            <a:r>
              <a:rPr lang="fr-FR" b="1" dirty="0">
                <a:solidFill>
                  <a:srgbClr val="92D050"/>
                </a:solidFill>
              </a:rPr>
              <a:t>biodiversité</a:t>
            </a:r>
            <a:r>
              <a:rPr lang="fr-FR" dirty="0"/>
              <a:t>, des milieux et des </a:t>
            </a:r>
            <a:r>
              <a:rPr lang="fr-FR" b="1" dirty="0">
                <a:solidFill>
                  <a:srgbClr val="92D050"/>
                </a:solidFill>
              </a:rPr>
              <a:t>ressources</a:t>
            </a:r>
            <a:r>
              <a:rPr lang="fr-FR" dirty="0"/>
              <a:t> </a:t>
            </a:r>
            <a:r>
              <a:rPr lang="fr-FR" b="1" dirty="0">
                <a:solidFill>
                  <a:srgbClr val="92D050"/>
                </a:solidFill>
              </a:rPr>
              <a:t>naturelles</a:t>
            </a:r>
            <a:r>
              <a:rPr lang="fr-FR" dirty="0"/>
              <a:t> </a:t>
            </a:r>
          </a:p>
          <a:p>
            <a:pPr lvl="0"/>
            <a:r>
              <a:rPr lang="fr-FR" b="1" dirty="0">
                <a:solidFill>
                  <a:srgbClr val="92D050"/>
                </a:solidFill>
              </a:rPr>
              <a:t>L’épanouissement de chacun </a:t>
            </a:r>
            <a:r>
              <a:rPr lang="fr-FR" dirty="0"/>
              <a:t>dans un cadre de vie satisfaisant  </a:t>
            </a:r>
          </a:p>
          <a:p>
            <a:pPr lvl="0"/>
            <a:r>
              <a:rPr lang="fr-FR" dirty="0"/>
              <a:t>L’emploi et la </a:t>
            </a:r>
            <a:r>
              <a:rPr lang="fr-FR" b="1" dirty="0">
                <a:solidFill>
                  <a:srgbClr val="92D050"/>
                </a:solidFill>
              </a:rPr>
              <a:t>cohésion sociale </a:t>
            </a:r>
            <a:r>
              <a:rPr lang="fr-FR" dirty="0"/>
              <a:t>entre les territoires et les générations</a:t>
            </a:r>
          </a:p>
          <a:p>
            <a:r>
              <a:rPr lang="fr-FR" dirty="0"/>
              <a:t>Une dynamique de </a:t>
            </a:r>
            <a:r>
              <a:rPr lang="fr-FR" b="1" dirty="0">
                <a:solidFill>
                  <a:srgbClr val="92D050"/>
                </a:solidFill>
              </a:rPr>
              <a:t>développement</a:t>
            </a:r>
            <a:r>
              <a:rPr lang="fr-FR" dirty="0"/>
              <a:t> selon des modes de production et de consommation </a:t>
            </a:r>
            <a:r>
              <a:rPr lang="fr-FR" b="1" dirty="0">
                <a:solidFill>
                  <a:srgbClr val="92D050"/>
                </a:solidFill>
              </a:rPr>
              <a:t>responsables</a:t>
            </a:r>
            <a:r>
              <a:rPr lang="fr-FR" dirty="0"/>
              <a:t> </a:t>
            </a:r>
          </a:p>
        </p:txBody>
      </p:sp>
    </p:spTree>
    <p:extLst>
      <p:ext uri="{BB962C8B-B14F-4D97-AF65-F5344CB8AC3E}">
        <p14:creationId xmlns:p14="http://schemas.microsoft.com/office/powerpoint/2010/main" val="325933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3035" y="569259"/>
            <a:ext cx="8063766" cy="1461247"/>
          </a:xfrm>
        </p:spPr>
        <p:txBody>
          <a:bodyPr>
            <a:normAutofit fontScale="90000"/>
          </a:bodyPr>
          <a:lstStyle/>
          <a:p>
            <a:r>
              <a:rPr lang="fr-FR" b="1" dirty="0"/>
              <a:t>17 </a:t>
            </a:r>
            <a:r>
              <a:rPr lang="fr-FR" b="1" dirty="0" smtClean="0"/>
              <a:t>objectifs </a:t>
            </a:r>
            <a:r>
              <a:rPr lang="fr-FR" b="1" dirty="0"/>
              <a:t>de développement </a:t>
            </a:r>
            <a:r>
              <a:rPr lang="fr-FR" b="1" dirty="0" smtClean="0"/>
              <a:t>durable </a:t>
            </a:r>
            <a:br>
              <a:rPr lang="fr-FR" b="1" dirty="0" smtClean="0"/>
            </a:br>
            <a:r>
              <a:rPr lang="fr-FR" dirty="0" smtClean="0"/>
              <a:t>(17 ODD) </a:t>
            </a:r>
            <a:r>
              <a:rPr lang="fr-FR" sz="3100" dirty="0" smtClean="0"/>
              <a:t>adoptés par les Nations Unies</a:t>
            </a:r>
            <a:br>
              <a:rPr lang="fr-FR" sz="3100" dirty="0" smtClean="0"/>
            </a:br>
            <a:r>
              <a:rPr lang="fr-FR" sz="3100" dirty="0" smtClean="0"/>
              <a:t>en 2015, 193 pays</a:t>
            </a:r>
            <a:endParaRPr lang="fr-FR" sz="3100"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5560" y="2030506"/>
            <a:ext cx="7241241" cy="4827494"/>
          </a:xfrm>
        </p:spPr>
      </p:pic>
    </p:spTree>
    <p:extLst>
      <p:ext uri="{BB962C8B-B14F-4D97-AF65-F5344CB8AC3E}">
        <p14:creationId xmlns:p14="http://schemas.microsoft.com/office/powerpoint/2010/main" val="3195179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550988"/>
          </a:xfrm>
        </p:spPr>
        <p:txBody>
          <a:bodyPr>
            <a:normAutofit/>
          </a:bodyPr>
          <a:lstStyle/>
          <a:p>
            <a:r>
              <a:rPr lang="fr-FR" dirty="0" smtClean="0"/>
              <a:t>La France les décline dans son agenda 2030</a:t>
            </a:r>
            <a:endParaRPr lang="fr-FR" sz="3100" dirty="0"/>
          </a:p>
        </p:txBody>
      </p:sp>
      <p:sp>
        <p:nvSpPr>
          <p:cNvPr id="3" name="Espace réservé du contenu 2"/>
          <p:cNvSpPr>
            <a:spLocks noGrp="1"/>
          </p:cNvSpPr>
          <p:nvPr>
            <p:ph idx="1"/>
          </p:nvPr>
        </p:nvSpPr>
        <p:spPr/>
        <p:txBody>
          <a:bodyPr/>
          <a:lstStyle/>
          <a:p>
            <a:r>
              <a:rPr lang="fr-FR" dirty="0"/>
              <a:t> </a:t>
            </a:r>
            <a:r>
              <a:rPr lang="fr-FR" u="sng" dirty="0">
                <a:hlinkClick r:id="rId3"/>
              </a:rPr>
              <a:t>https://www.agenda-2030.fr/rosace/recapitulatif2022.html#</a:t>
            </a:r>
            <a:r>
              <a:rPr lang="fr-FR" dirty="0"/>
              <a:t> </a:t>
            </a:r>
            <a:endParaRPr lang="fr-FR" dirty="0" smtClean="0"/>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033" y="2623620"/>
            <a:ext cx="6595861" cy="4234380"/>
          </a:xfrm>
          <a:prstGeom prst="rect">
            <a:avLst/>
          </a:prstGeom>
        </p:spPr>
      </p:pic>
    </p:spTree>
    <p:extLst>
      <p:ext uri="{BB962C8B-B14F-4D97-AF65-F5344CB8AC3E}">
        <p14:creationId xmlns:p14="http://schemas.microsoft.com/office/powerpoint/2010/main" val="89820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62000"/>
          </a:xfrm>
        </p:spPr>
        <p:txBody>
          <a:bodyPr/>
          <a:lstStyle/>
          <a:p>
            <a:r>
              <a:rPr lang="fr-FR" dirty="0" smtClean="0"/>
              <a:t>L’achat publique durable</a:t>
            </a:r>
            <a:endParaRPr lang="fr-FR" dirty="0"/>
          </a:p>
        </p:txBody>
      </p:sp>
      <p:sp>
        <p:nvSpPr>
          <p:cNvPr id="3" name="Espace réservé du contenu 2"/>
          <p:cNvSpPr>
            <a:spLocks noGrp="1"/>
          </p:cNvSpPr>
          <p:nvPr>
            <p:ph sz="half" idx="1"/>
          </p:nvPr>
        </p:nvSpPr>
        <p:spPr>
          <a:xfrm>
            <a:off x="677334" y="1532965"/>
            <a:ext cx="4184035" cy="4508396"/>
          </a:xfrm>
        </p:spPr>
        <p:txBody>
          <a:bodyPr>
            <a:normAutofit fontScale="92500" lnSpcReduction="20000"/>
          </a:bodyPr>
          <a:lstStyle/>
          <a:p>
            <a:r>
              <a:rPr lang="fr-FR" b="1" dirty="0"/>
              <a:t>Achat </a:t>
            </a:r>
            <a:r>
              <a:rPr lang="fr-FR" b="1" dirty="0" smtClean="0"/>
              <a:t>durable </a:t>
            </a:r>
          </a:p>
          <a:p>
            <a:pPr lvl="1"/>
            <a:r>
              <a:rPr lang="fr-FR" dirty="0"/>
              <a:t>Intègre </a:t>
            </a:r>
            <a:r>
              <a:rPr lang="fr-FR" sz="1400" dirty="0"/>
              <a:t>des</a:t>
            </a:r>
            <a:r>
              <a:rPr lang="fr-FR" dirty="0"/>
              <a:t> dispositions en faveur de la protection ou de la mise en valeur de </a:t>
            </a:r>
            <a:r>
              <a:rPr lang="fr-FR" sz="1800" b="1" dirty="0">
                <a:solidFill>
                  <a:srgbClr val="92D050"/>
                </a:solidFill>
              </a:rPr>
              <a:t>l'environnement</a:t>
            </a:r>
            <a:r>
              <a:rPr lang="fr-FR" dirty="0"/>
              <a:t>, du progrès </a:t>
            </a:r>
            <a:r>
              <a:rPr lang="fr-FR" sz="1800" b="1" dirty="0">
                <a:solidFill>
                  <a:srgbClr val="92D050"/>
                </a:solidFill>
              </a:rPr>
              <a:t>social</a:t>
            </a:r>
            <a:r>
              <a:rPr lang="fr-FR" dirty="0"/>
              <a:t> et favorise le </a:t>
            </a:r>
            <a:r>
              <a:rPr lang="fr-FR" sz="1800" b="1" dirty="0">
                <a:solidFill>
                  <a:srgbClr val="92D050"/>
                </a:solidFill>
              </a:rPr>
              <a:t>développement</a:t>
            </a:r>
            <a:r>
              <a:rPr lang="fr-FR" b="1" dirty="0"/>
              <a:t> </a:t>
            </a:r>
            <a:r>
              <a:rPr lang="fr-FR" sz="1800" b="1" dirty="0">
                <a:solidFill>
                  <a:srgbClr val="92D050"/>
                </a:solidFill>
              </a:rPr>
              <a:t>économique</a:t>
            </a:r>
          </a:p>
          <a:p>
            <a:pPr lvl="1"/>
            <a:r>
              <a:rPr lang="fr-FR" dirty="0"/>
              <a:t>Prend </a:t>
            </a:r>
            <a:r>
              <a:rPr lang="fr-FR" sz="1400" dirty="0"/>
              <a:t>en</a:t>
            </a:r>
            <a:r>
              <a:rPr lang="fr-FR" dirty="0"/>
              <a:t> compte </a:t>
            </a:r>
            <a:r>
              <a:rPr lang="fr-FR" sz="1800" b="1" dirty="0">
                <a:solidFill>
                  <a:srgbClr val="92D050"/>
                </a:solidFill>
              </a:rPr>
              <a:t>l'intérêt de toutes les parties prenantes</a:t>
            </a:r>
          </a:p>
          <a:p>
            <a:pPr lvl="1"/>
            <a:r>
              <a:rPr lang="fr-FR" dirty="0"/>
              <a:t>Permet d'aller </a:t>
            </a:r>
            <a:r>
              <a:rPr lang="fr-FR" sz="1800" b="1" dirty="0">
                <a:solidFill>
                  <a:srgbClr val="92D050"/>
                </a:solidFill>
              </a:rPr>
              <a:t>au plus près du besoin </a:t>
            </a:r>
            <a:r>
              <a:rPr lang="fr-FR" dirty="0"/>
              <a:t>(sobriété d'énergie et ressources)</a:t>
            </a:r>
            <a:endParaRPr lang="fr-FR" sz="1400" dirty="0"/>
          </a:p>
          <a:p>
            <a:pPr lvl="1"/>
            <a:r>
              <a:rPr lang="fr-FR" dirty="0"/>
              <a:t>Intègre </a:t>
            </a:r>
            <a:r>
              <a:rPr lang="fr-FR" sz="1800" b="1" dirty="0">
                <a:solidFill>
                  <a:srgbClr val="92D050"/>
                </a:solidFill>
              </a:rPr>
              <a:t>toutes les étapes du marché et de la vie du produit et de la prestation</a:t>
            </a:r>
          </a:p>
          <a:p>
            <a:r>
              <a:rPr lang="fr-FR" dirty="0"/>
              <a:t>=&gt; un achat qui est aussi socialement équitable et/ou écologiquement soutenable</a:t>
            </a:r>
            <a:endParaRPr lang="fr-FR" sz="1600" dirty="0"/>
          </a:p>
          <a:p>
            <a:endParaRPr lang="fr-FR" dirty="0"/>
          </a:p>
        </p:txBody>
      </p:sp>
      <p:sp>
        <p:nvSpPr>
          <p:cNvPr id="4" name="Espace réservé du contenu 3"/>
          <p:cNvSpPr>
            <a:spLocks noGrp="1"/>
          </p:cNvSpPr>
          <p:nvPr>
            <p:ph sz="half" idx="2"/>
          </p:nvPr>
        </p:nvSpPr>
        <p:spPr>
          <a:xfrm>
            <a:off x="5123328" y="1532965"/>
            <a:ext cx="4150675" cy="4508397"/>
          </a:xfrm>
        </p:spPr>
        <p:txBody>
          <a:bodyPr>
            <a:normAutofit fontScale="92500" lnSpcReduction="20000"/>
          </a:bodyPr>
          <a:lstStyle/>
          <a:p>
            <a:r>
              <a:rPr lang="fr-FR" b="1" dirty="0"/>
              <a:t>Achat </a:t>
            </a:r>
            <a:r>
              <a:rPr lang="fr-FR" b="1" dirty="0" smtClean="0"/>
              <a:t>publique </a:t>
            </a:r>
          </a:p>
          <a:p>
            <a:r>
              <a:rPr lang="fr-FR" dirty="0"/>
              <a:t>La commande publique, en France, représente entre </a:t>
            </a:r>
            <a:r>
              <a:rPr lang="fr-FR" b="1" dirty="0">
                <a:solidFill>
                  <a:srgbClr val="92D050"/>
                </a:solidFill>
              </a:rPr>
              <a:t>15 et 20% du PIB</a:t>
            </a:r>
            <a:r>
              <a:rPr lang="fr-FR" dirty="0"/>
              <a:t>. Elle peut jouer un rôle majeur pour accompagner les transitions économiques, sociales et environnementales</a:t>
            </a:r>
          </a:p>
          <a:p>
            <a:r>
              <a:rPr lang="fr-FR" dirty="0" smtClean="0"/>
              <a:t>C’est est </a:t>
            </a:r>
            <a:r>
              <a:rPr lang="fr-FR" dirty="0"/>
              <a:t>un moyen de </a:t>
            </a:r>
            <a:r>
              <a:rPr lang="fr-FR" b="1" dirty="0">
                <a:solidFill>
                  <a:srgbClr val="92D050"/>
                </a:solidFill>
              </a:rPr>
              <a:t>traduire les engagements politiques </a:t>
            </a:r>
            <a:r>
              <a:rPr lang="fr-FR" dirty="0"/>
              <a:t>pris en faveur du développement durable, notamment en matière sociale ou environnementale </a:t>
            </a:r>
          </a:p>
          <a:p>
            <a:r>
              <a:rPr lang="fr-FR" dirty="0" smtClean="0"/>
              <a:t>Fonction </a:t>
            </a:r>
            <a:r>
              <a:rPr lang="fr-FR" b="1" dirty="0">
                <a:solidFill>
                  <a:srgbClr val="92D050"/>
                </a:solidFill>
              </a:rPr>
              <a:t>d'exemplarité</a:t>
            </a:r>
          </a:p>
          <a:p>
            <a:r>
              <a:rPr lang="fr-FR" dirty="0" smtClean="0"/>
              <a:t>L'expression </a:t>
            </a:r>
            <a:r>
              <a:rPr lang="fr-FR" dirty="0"/>
              <a:t>de </a:t>
            </a:r>
            <a:r>
              <a:rPr lang="fr-FR" b="1" dirty="0">
                <a:solidFill>
                  <a:srgbClr val="92D050"/>
                </a:solidFill>
              </a:rPr>
              <a:t>convictions</a:t>
            </a:r>
          </a:p>
        </p:txBody>
      </p:sp>
    </p:spTree>
    <p:extLst>
      <p:ext uri="{BB962C8B-B14F-4D97-AF65-F5344CB8AC3E}">
        <p14:creationId xmlns:p14="http://schemas.microsoft.com/office/powerpoint/2010/main" val="185698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1900" dirty="0">
                <a:solidFill>
                  <a:srgbClr val="92D050"/>
                </a:solidFill>
                <a:latin typeface="+mn-lt"/>
                <a:ea typeface="+mn-ea"/>
                <a:cs typeface="+mn-cs"/>
              </a:rPr>
              <a:t>L'aspect </a:t>
            </a:r>
            <a:r>
              <a:rPr lang="fr-FR" sz="1900" dirty="0" smtClean="0">
                <a:solidFill>
                  <a:srgbClr val="92D050"/>
                </a:solidFill>
                <a:latin typeface="+mn-lt"/>
                <a:ea typeface="+mn-ea"/>
                <a:cs typeface="+mn-cs"/>
              </a:rPr>
              <a:t>législatif</a:t>
            </a:r>
            <a:r>
              <a:rPr lang="fr-FR" sz="1700" b="1" dirty="0">
                <a:solidFill>
                  <a:srgbClr val="92D050"/>
                </a:solidFill>
                <a:latin typeface="+mn-lt"/>
                <a:ea typeface="+mn-ea"/>
                <a:cs typeface="+mn-cs"/>
              </a:rPr>
              <a:t> </a:t>
            </a:r>
            <a:r>
              <a:rPr lang="fr-FR" b="1" dirty="0"/>
              <a:t/>
            </a:r>
            <a:br>
              <a:rPr lang="fr-FR" b="1" dirty="0"/>
            </a:br>
            <a:r>
              <a:rPr lang="fr-FR" b="1" dirty="0"/>
              <a:t>La Loi Anti gaspillage et Économie Circulaire </a:t>
            </a:r>
            <a:r>
              <a:rPr lang="fr-FR" dirty="0"/>
              <a:t>(</a:t>
            </a:r>
            <a:r>
              <a:rPr lang="fr-FR" dirty="0" smtClean="0"/>
              <a:t>AGEC - </a:t>
            </a:r>
            <a:r>
              <a:rPr lang="fr-FR" dirty="0"/>
              <a:t>10 février  2020 </a:t>
            </a:r>
            <a:r>
              <a:rPr lang="fr-FR" dirty="0" smtClean="0"/>
              <a:t>) </a:t>
            </a:r>
            <a:r>
              <a:rPr lang="fr-FR" dirty="0"/>
              <a:t/>
            </a:r>
            <a:br>
              <a:rPr lang="fr-FR" dirty="0"/>
            </a:br>
            <a:endParaRPr lang="fr-FR" sz="1700" dirty="0">
              <a:solidFill>
                <a:srgbClr val="92D050"/>
              </a:solidFill>
              <a:latin typeface="+mn-lt"/>
              <a:ea typeface="+mn-ea"/>
              <a:cs typeface="+mn-cs"/>
            </a:endParaRPr>
          </a:p>
        </p:txBody>
      </p:sp>
      <p:sp>
        <p:nvSpPr>
          <p:cNvPr id="3" name="Espace réservé du contenu 2"/>
          <p:cNvSpPr>
            <a:spLocks noGrp="1"/>
          </p:cNvSpPr>
          <p:nvPr>
            <p:ph sz="half" idx="1"/>
          </p:nvPr>
        </p:nvSpPr>
        <p:spPr>
          <a:xfrm>
            <a:off x="677334" y="2160589"/>
            <a:ext cx="4184035" cy="4051952"/>
          </a:xfrm>
        </p:spPr>
        <p:txBody>
          <a:bodyPr>
            <a:normAutofit fontScale="92500" lnSpcReduction="10000"/>
          </a:bodyPr>
          <a:lstStyle/>
          <a:p>
            <a:endParaRPr lang="fr-FR" dirty="0" smtClean="0"/>
          </a:p>
          <a:p>
            <a:r>
              <a:rPr lang="fr-FR" dirty="0" smtClean="0"/>
              <a:t>Obligation </a:t>
            </a:r>
            <a:r>
              <a:rPr lang="fr-FR" dirty="0"/>
              <a:t>nouvelle créée par l’article 58 </a:t>
            </a:r>
            <a:r>
              <a:rPr lang="fr-FR" dirty="0" smtClean="0"/>
              <a:t>pour l’État et les CT</a:t>
            </a:r>
          </a:p>
          <a:p>
            <a:r>
              <a:rPr lang="fr-FR" dirty="0" smtClean="0"/>
              <a:t>Dans les marchés </a:t>
            </a:r>
            <a:r>
              <a:rPr lang="fr-FR" dirty="0"/>
              <a:t>de fournitures</a:t>
            </a:r>
          </a:p>
          <a:p>
            <a:endParaRPr lang="fr-FR" dirty="0"/>
          </a:p>
          <a:p>
            <a:r>
              <a:rPr lang="fr-FR" dirty="0" smtClean="0"/>
              <a:t>Impose l’achat </a:t>
            </a:r>
            <a:r>
              <a:rPr lang="fr-FR" dirty="0"/>
              <a:t>de bien issus du </a:t>
            </a:r>
            <a:r>
              <a:rPr lang="fr-FR" sz="1700" b="1" dirty="0">
                <a:solidFill>
                  <a:srgbClr val="92D050"/>
                </a:solidFill>
              </a:rPr>
              <a:t>réemploi</a:t>
            </a:r>
            <a:r>
              <a:rPr lang="fr-FR" dirty="0"/>
              <a:t> ou de la </a:t>
            </a:r>
            <a:r>
              <a:rPr lang="fr-FR" sz="1700" b="1" dirty="0">
                <a:solidFill>
                  <a:srgbClr val="92D050"/>
                </a:solidFill>
              </a:rPr>
              <a:t>réutilisation</a:t>
            </a:r>
            <a:r>
              <a:rPr lang="fr-FR" dirty="0"/>
              <a:t> ou intégrant des matières </a:t>
            </a:r>
            <a:r>
              <a:rPr lang="fr-FR" sz="1700" b="1" dirty="0">
                <a:solidFill>
                  <a:srgbClr val="92D050"/>
                </a:solidFill>
              </a:rPr>
              <a:t>recyclées</a:t>
            </a:r>
            <a:r>
              <a:rPr lang="fr-FR" dirty="0"/>
              <a:t> sur certains segments </a:t>
            </a:r>
            <a:r>
              <a:rPr lang="fr-FR" dirty="0" smtClean="0"/>
              <a:t>d'achat</a:t>
            </a:r>
          </a:p>
          <a:p>
            <a:r>
              <a:rPr lang="fr-FR" dirty="0" smtClean="0"/>
              <a:t>dans </a:t>
            </a:r>
            <a:r>
              <a:rPr lang="fr-FR" dirty="0"/>
              <a:t>des proportions fixées </a:t>
            </a:r>
            <a:r>
              <a:rPr lang="fr-FR" sz="1700" b="1" dirty="0">
                <a:solidFill>
                  <a:srgbClr val="92D050"/>
                </a:solidFill>
              </a:rPr>
              <a:t>entre 20 et 100 % selon le type de produit </a:t>
            </a:r>
          </a:p>
          <a:p>
            <a:pPr marL="0" indent="0">
              <a:buNone/>
            </a:pPr>
            <a:endParaRPr lang="fr-FR" dirty="0"/>
          </a:p>
        </p:txBody>
      </p:sp>
      <p:sp>
        <p:nvSpPr>
          <p:cNvPr id="4" name="Espace réservé du contenu 3"/>
          <p:cNvSpPr>
            <a:spLocks noGrp="1"/>
          </p:cNvSpPr>
          <p:nvPr>
            <p:ph sz="half" idx="2"/>
          </p:nvPr>
        </p:nvSpPr>
        <p:spPr>
          <a:xfrm>
            <a:off x="5089970" y="2160589"/>
            <a:ext cx="4184034" cy="4697411"/>
          </a:xfrm>
        </p:spPr>
        <p:txBody>
          <a:bodyPr>
            <a:normAutofit fontScale="92500" lnSpcReduction="10000"/>
          </a:bodyPr>
          <a:lstStyle/>
          <a:p>
            <a:r>
              <a:rPr lang="fr-FR" sz="1700" b="1" dirty="0">
                <a:solidFill>
                  <a:srgbClr val="92D050"/>
                </a:solidFill>
              </a:rPr>
              <a:t>Réemploi</a:t>
            </a:r>
            <a:r>
              <a:rPr lang="fr-FR" dirty="0"/>
              <a:t> : </a:t>
            </a:r>
            <a:r>
              <a:rPr lang="fr-FR" sz="1600" dirty="0" smtClean="0"/>
              <a:t>des </a:t>
            </a:r>
            <a:r>
              <a:rPr lang="fr-FR" sz="1600" dirty="0"/>
              <a:t>substances, matières ou produits qui </a:t>
            </a:r>
            <a:r>
              <a:rPr lang="fr-FR" sz="1700" b="1" dirty="0">
                <a:solidFill>
                  <a:srgbClr val="92D050"/>
                </a:solidFill>
              </a:rPr>
              <a:t>ne sont pas des déchets sont utilisés de nouveau pour un usage identique </a:t>
            </a:r>
            <a:r>
              <a:rPr lang="fr-FR" sz="1600" dirty="0"/>
              <a:t>à celui pour lequel ils avaient été </a:t>
            </a:r>
            <a:r>
              <a:rPr lang="fr-FR" sz="1600" dirty="0" smtClean="0"/>
              <a:t>conçus</a:t>
            </a:r>
            <a:endParaRPr lang="fr-FR" dirty="0" smtClean="0"/>
          </a:p>
          <a:p>
            <a:pPr marL="0" indent="0">
              <a:buNone/>
            </a:pPr>
            <a:r>
              <a:rPr lang="fr-FR" sz="1400" dirty="0" smtClean="0"/>
              <a:t>Ex : mobilier de bureau</a:t>
            </a:r>
          </a:p>
          <a:p>
            <a:r>
              <a:rPr lang="fr-FR" sz="1600" b="1" dirty="0">
                <a:solidFill>
                  <a:srgbClr val="92D050"/>
                </a:solidFill>
              </a:rPr>
              <a:t>Réutilisation</a:t>
            </a:r>
            <a:r>
              <a:rPr lang="fr-FR" dirty="0"/>
              <a:t> : </a:t>
            </a:r>
            <a:r>
              <a:rPr lang="fr-FR" sz="1600" dirty="0" smtClean="0"/>
              <a:t> </a:t>
            </a:r>
            <a:r>
              <a:rPr lang="fr-FR" sz="1600" dirty="0"/>
              <a:t>des substances, matières ou produits qui sont devenus </a:t>
            </a:r>
            <a:r>
              <a:rPr lang="fr-FR" sz="1700" b="1" dirty="0">
                <a:solidFill>
                  <a:srgbClr val="92D050"/>
                </a:solidFill>
              </a:rPr>
              <a:t>des déchets sont </a:t>
            </a:r>
            <a:r>
              <a:rPr lang="fr-FR" sz="1700" b="1" dirty="0" smtClean="0">
                <a:solidFill>
                  <a:srgbClr val="92D050"/>
                </a:solidFill>
              </a:rPr>
              <a:t>contrôlés, nettoyés, réparés </a:t>
            </a:r>
            <a:r>
              <a:rPr lang="fr-FR" sz="1700" b="1" dirty="0">
                <a:solidFill>
                  <a:srgbClr val="92D050"/>
                </a:solidFill>
              </a:rPr>
              <a:t>de manière à être réutilisés </a:t>
            </a:r>
            <a:r>
              <a:rPr lang="fr-FR" sz="1600" dirty="0"/>
              <a:t>sans autre </a:t>
            </a:r>
            <a:r>
              <a:rPr lang="fr-FR" sz="1600" dirty="0" smtClean="0"/>
              <a:t>opération</a:t>
            </a:r>
          </a:p>
          <a:p>
            <a:pPr marL="0" indent="0">
              <a:buNone/>
            </a:pPr>
            <a:r>
              <a:rPr lang="fr-FR" sz="1400" dirty="0"/>
              <a:t>Ex : téléphones </a:t>
            </a:r>
            <a:r>
              <a:rPr lang="fr-FR" sz="1400" dirty="0" smtClean="0"/>
              <a:t>reconditionnés</a:t>
            </a:r>
          </a:p>
          <a:p>
            <a:r>
              <a:rPr lang="fr-FR" sz="1600" b="1" dirty="0" smtClean="0">
                <a:solidFill>
                  <a:srgbClr val="92D050"/>
                </a:solidFill>
              </a:rPr>
              <a:t>Recyclage</a:t>
            </a:r>
            <a:r>
              <a:rPr lang="fr-FR" dirty="0" smtClean="0"/>
              <a:t> </a:t>
            </a:r>
            <a:r>
              <a:rPr lang="fr-FR" dirty="0"/>
              <a:t>: </a:t>
            </a:r>
            <a:r>
              <a:rPr lang="fr-FR" dirty="0" smtClean="0"/>
              <a:t>la valorisation </a:t>
            </a:r>
            <a:r>
              <a:rPr lang="fr-FR" dirty="0"/>
              <a:t>par laquelle les </a:t>
            </a:r>
            <a:r>
              <a:rPr lang="fr-FR" sz="1700" b="1" dirty="0">
                <a:solidFill>
                  <a:srgbClr val="92D050"/>
                </a:solidFill>
              </a:rPr>
              <a:t>déchets</a:t>
            </a:r>
            <a:r>
              <a:rPr lang="fr-FR" dirty="0" smtClean="0"/>
              <a:t> sont </a:t>
            </a:r>
            <a:r>
              <a:rPr lang="fr-FR" dirty="0"/>
              <a:t>retraités en substances, matières ou produits aux fins de </a:t>
            </a:r>
            <a:r>
              <a:rPr lang="fr-FR" sz="1700" b="1" dirty="0">
                <a:solidFill>
                  <a:srgbClr val="92D050"/>
                </a:solidFill>
              </a:rPr>
              <a:t>leur fonction initiale ou à </a:t>
            </a:r>
            <a:r>
              <a:rPr lang="fr-FR" sz="1700" b="1" dirty="0" smtClean="0">
                <a:solidFill>
                  <a:srgbClr val="92D050"/>
                </a:solidFill>
              </a:rPr>
              <a:t>d'aut</a:t>
            </a:r>
            <a:r>
              <a:rPr lang="fr-FR" sz="1700" b="1" dirty="0">
                <a:solidFill>
                  <a:srgbClr val="92D050"/>
                </a:solidFill>
              </a:rPr>
              <a:t>res fins. </a:t>
            </a:r>
          </a:p>
          <a:p>
            <a:pPr marL="0" indent="0">
              <a:buNone/>
            </a:pPr>
            <a:r>
              <a:rPr lang="fr-FR" sz="1400" dirty="0" smtClean="0"/>
              <a:t>Ex </a:t>
            </a:r>
            <a:r>
              <a:rPr lang="fr-FR" sz="1400" dirty="0"/>
              <a:t>: </a:t>
            </a:r>
            <a:r>
              <a:rPr lang="fr-FR" sz="1400" dirty="0" smtClean="0"/>
              <a:t>papier recyclé</a:t>
            </a:r>
            <a:endParaRPr lang="fr-FR" sz="1400" dirty="0"/>
          </a:p>
        </p:txBody>
      </p:sp>
    </p:spTree>
    <p:extLst>
      <p:ext uri="{BB962C8B-B14F-4D97-AF65-F5344CB8AC3E}">
        <p14:creationId xmlns:p14="http://schemas.microsoft.com/office/powerpoint/2010/main" val="29275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4706" y="609600"/>
            <a:ext cx="7929296" cy="1017494"/>
          </a:xfrm>
        </p:spPr>
        <p:txBody>
          <a:bodyPr>
            <a:noAutofit/>
          </a:bodyPr>
          <a:lstStyle/>
          <a:p>
            <a:r>
              <a:rPr lang="fr-FR" sz="1400" b="1" dirty="0"/>
              <a:t>Décret n° 2021-254 du 9 mars 2021 relatif à l'obligation d'acquisition par la commande publique de biens issus du réemploi ou de la réutilisation ou intégrant des matières recyclées</a:t>
            </a:r>
            <a:endParaRPr lang="fr-FR" sz="1400" dirty="0"/>
          </a:p>
        </p:txBody>
      </p:sp>
      <p:pic>
        <p:nvPicPr>
          <p:cNvPr id="9" name="Espace réservé du contenu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44706" y="1480369"/>
            <a:ext cx="7576897" cy="5161950"/>
          </a:xfrm>
        </p:spPr>
      </p:pic>
    </p:spTree>
    <p:extLst>
      <p:ext uri="{BB962C8B-B14F-4D97-AF65-F5344CB8AC3E}">
        <p14:creationId xmlns:p14="http://schemas.microsoft.com/office/powerpoint/2010/main" val="2455591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0" y="510988"/>
            <a:ext cx="10034607" cy="5647765"/>
          </a:xfrm>
        </p:spPr>
      </p:pic>
    </p:spTree>
    <p:extLst>
      <p:ext uri="{BB962C8B-B14F-4D97-AF65-F5344CB8AC3E}">
        <p14:creationId xmlns:p14="http://schemas.microsoft.com/office/powerpoint/2010/main" val="4093829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1900" dirty="0">
                <a:solidFill>
                  <a:srgbClr val="92D050"/>
                </a:solidFill>
                <a:latin typeface="+mn-lt"/>
                <a:ea typeface="+mn-ea"/>
                <a:cs typeface="+mn-cs"/>
              </a:rPr>
              <a:t>L'aspect </a:t>
            </a:r>
            <a:r>
              <a:rPr lang="fr-FR" sz="1900" dirty="0" smtClean="0">
                <a:solidFill>
                  <a:srgbClr val="92D050"/>
                </a:solidFill>
                <a:latin typeface="+mn-lt"/>
                <a:ea typeface="+mn-ea"/>
                <a:cs typeface="+mn-cs"/>
              </a:rPr>
              <a:t>législatif</a:t>
            </a:r>
            <a:r>
              <a:rPr lang="fr-FR" sz="1700" b="1" dirty="0">
                <a:solidFill>
                  <a:srgbClr val="92D050"/>
                </a:solidFill>
                <a:latin typeface="+mn-lt"/>
                <a:ea typeface="+mn-ea"/>
                <a:cs typeface="+mn-cs"/>
              </a:rPr>
              <a:t> </a:t>
            </a:r>
            <a:r>
              <a:rPr lang="fr-FR" b="1" dirty="0"/>
              <a:t/>
            </a:r>
            <a:br>
              <a:rPr lang="fr-FR" b="1" dirty="0"/>
            </a:br>
            <a:r>
              <a:rPr lang="fr-FR" b="1" dirty="0"/>
              <a:t>La Loi Climat et Résilience </a:t>
            </a:r>
            <a:r>
              <a:rPr lang="fr-FR" b="1" dirty="0" smtClean="0"/>
              <a:t/>
            </a:r>
            <a:br>
              <a:rPr lang="fr-FR" b="1" dirty="0" smtClean="0"/>
            </a:br>
            <a:r>
              <a:rPr lang="fr-FR" dirty="0" smtClean="0"/>
              <a:t>(22 </a:t>
            </a:r>
            <a:r>
              <a:rPr lang="fr-FR" dirty="0"/>
              <a:t>août </a:t>
            </a:r>
            <a:r>
              <a:rPr lang="fr-FR" dirty="0" smtClean="0"/>
              <a:t>2021)</a:t>
            </a:r>
            <a:r>
              <a:rPr lang="fr-FR" b="1" dirty="0"/>
              <a:t/>
            </a:r>
            <a:br>
              <a:rPr lang="fr-FR" b="1" dirty="0"/>
            </a:br>
            <a:r>
              <a:rPr lang="fr-FR" dirty="0"/>
              <a:t/>
            </a:r>
            <a:br>
              <a:rPr lang="fr-FR" dirty="0"/>
            </a:br>
            <a:endParaRPr lang="fr-FR" sz="1700" dirty="0">
              <a:solidFill>
                <a:srgbClr val="92D050"/>
              </a:solidFill>
              <a:latin typeface="+mn-lt"/>
              <a:ea typeface="+mn-ea"/>
              <a:cs typeface="+mn-cs"/>
            </a:endParaRPr>
          </a:p>
        </p:txBody>
      </p:sp>
      <p:sp>
        <p:nvSpPr>
          <p:cNvPr id="3" name="Espace réservé du contenu 2"/>
          <p:cNvSpPr>
            <a:spLocks noGrp="1"/>
          </p:cNvSpPr>
          <p:nvPr>
            <p:ph sz="half" idx="1"/>
          </p:nvPr>
        </p:nvSpPr>
        <p:spPr>
          <a:xfrm>
            <a:off x="677334" y="2160589"/>
            <a:ext cx="4184035" cy="4051952"/>
          </a:xfrm>
        </p:spPr>
        <p:txBody>
          <a:bodyPr>
            <a:normAutofit fontScale="85000" lnSpcReduction="10000"/>
          </a:bodyPr>
          <a:lstStyle/>
          <a:p>
            <a:endParaRPr lang="fr-FR" dirty="0" smtClean="0"/>
          </a:p>
          <a:p>
            <a:r>
              <a:rPr lang="fr-FR" dirty="0" smtClean="0"/>
              <a:t>Article </a:t>
            </a:r>
            <a:r>
              <a:rPr lang="fr-FR" dirty="0"/>
              <a:t>35 de la loi concrétise l’obligation </a:t>
            </a:r>
            <a:r>
              <a:rPr lang="fr-FR" sz="1700" b="1" dirty="0">
                <a:solidFill>
                  <a:srgbClr val="92D050"/>
                </a:solidFill>
              </a:rPr>
              <a:t>d’introduire des considérations environnementales dès la définition du besoin </a:t>
            </a:r>
            <a:r>
              <a:rPr lang="fr-FR" dirty="0"/>
              <a:t>(Articles L.2111-2 et L.3111-2 du Code). Cette disposition entrera en vigueur le </a:t>
            </a:r>
            <a:r>
              <a:rPr lang="fr-FR" sz="1700" b="1" dirty="0">
                <a:solidFill>
                  <a:srgbClr val="92D050"/>
                </a:solidFill>
              </a:rPr>
              <a:t>21 aout 2026.</a:t>
            </a:r>
          </a:p>
          <a:p>
            <a:r>
              <a:rPr lang="fr-FR" dirty="0" smtClean="0"/>
              <a:t>l’obligation </a:t>
            </a:r>
            <a:r>
              <a:rPr lang="fr-FR" dirty="0"/>
              <a:t>d’intégrer </a:t>
            </a:r>
            <a:r>
              <a:rPr lang="fr-FR" sz="1700" b="1" dirty="0">
                <a:solidFill>
                  <a:srgbClr val="92D050"/>
                </a:solidFill>
              </a:rPr>
              <a:t>au moins un critère d’attribution prenant en compte les caractéristiques environnementales de l’offre </a:t>
            </a:r>
          </a:p>
          <a:p>
            <a:r>
              <a:rPr lang="fr-FR" sz="1700" b="1" dirty="0">
                <a:solidFill>
                  <a:srgbClr val="92D050"/>
                </a:solidFill>
              </a:rPr>
              <a:t>supprimant</a:t>
            </a:r>
            <a:r>
              <a:rPr lang="fr-FR" dirty="0"/>
              <a:t> la possibilité de recourir au </a:t>
            </a:r>
            <a:r>
              <a:rPr lang="fr-FR" sz="1700" b="1" dirty="0">
                <a:solidFill>
                  <a:srgbClr val="92D050"/>
                </a:solidFill>
              </a:rPr>
              <a:t>critère unique du prix</a:t>
            </a:r>
            <a:r>
              <a:rPr lang="fr-FR" dirty="0"/>
              <a:t>.</a:t>
            </a:r>
          </a:p>
        </p:txBody>
      </p:sp>
      <p:sp>
        <p:nvSpPr>
          <p:cNvPr id="4" name="Espace réservé du contenu 3"/>
          <p:cNvSpPr>
            <a:spLocks noGrp="1"/>
          </p:cNvSpPr>
          <p:nvPr>
            <p:ph sz="half" idx="2"/>
          </p:nvPr>
        </p:nvSpPr>
        <p:spPr>
          <a:xfrm>
            <a:off x="5089968" y="1703389"/>
            <a:ext cx="4184034" cy="4697411"/>
          </a:xfrm>
        </p:spPr>
        <p:txBody>
          <a:bodyPr>
            <a:normAutofit fontScale="85000" lnSpcReduction="10000"/>
          </a:bodyPr>
          <a:lstStyle/>
          <a:p>
            <a:r>
              <a:rPr lang="fr-FR" sz="1600" b="1" dirty="0">
                <a:solidFill>
                  <a:srgbClr val="92D050"/>
                </a:solidFill>
              </a:rPr>
              <a:t>Le </a:t>
            </a:r>
            <a:r>
              <a:rPr lang="fr-FR" sz="1600" b="1" dirty="0" smtClean="0">
                <a:solidFill>
                  <a:srgbClr val="92D050"/>
                </a:solidFill>
              </a:rPr>
              <a:t>SPASER : </a:t>
            </a:r>
            <a:r>
              <a:rPr lang="fr-FR" sz="1400" dirty="0" smtClean="0"/>
              <a:t>Schéma </a:t>
            </a:r>
            <a:r>
              <a:rPr lang="fr-FR" sz="1400" dirty="0"/>
              <a:t>de Promotion des Achats Socialement et  Écologiquement Responsables, un dispositif prévu par la loi et intégré dans le code de la commande publique</a:t>
            </a:r>
          </a:p>
          <a:p>
            <a:r>
              <a:rPr lang="fr-FR" sz="1400" dirty="0"/>
              <a:t>2014 : </a:t>
            </a:r>
            <a:r>
              <a:rPr lang="fr-FR" sz="1400" b="1" dirty="0"/>
              <a:t>création</a:t>
            </a:r>
            <a:r>
              <a:rPr lang="fr-FR" sz="1400" dirty="0"/>
              <a:t> d’un schéma d’achats publics </a:t>
            </a:r>
            <a:r>
              <a:rPr lang="fr-FR" sz="1700" b="1" dirty="0">
                <a:solidFill>
                  <a:srgbClr val="92D050"/>
                </a:solidFill>
              </a:rPr>
              <a:t>socialement</a:t>
            </a:r>
            <a:r>
              <a:rPr lang="fr-FR" sz="1400" dirty="0"/>
              <a:t> </a:t>
            </a:r>
            <a:r>
              <a:rPr lang="fr-FR" sz="1400" dirty="0" smtClean="0"/>
              <a:t>responsables (ne </a:t>
            </a:r>
            <a:r>
              <a:rPr lang="fr-FR" sz="1400" dirty="0"/>
              <a:t>concerne pas le domaine </a:t>
            </a:r>
            <a:r>
              <a:rPr lang="fr-FR" sz="1400" dirty="0" smtClean="0"/>
              <a:t>écologique)</a:t>
            </a:r>
            <a:endParaRPr lang="fr-FR" sz="1400" dirty="0"/>
          </a:p>
          <a:p>
            <a:r>
              <a:rPr lang="fr-FR" sz="1400" dirty="0"/>
              <a:t>2015 Loi sur la transition énergétique = </a:t>
            </a:r>
            <a:r>
              <a:rPr lang="fr-FR" sz="1700" b="1" dirty="0">
                <a:solidFill>
                  <a:srgbClr val="92D050"/>
                </a:solidFill>
              </a:rPr>
              <a:t>Extension</a:t>
            </a:r>
            <a:r>
              <a:rPr lang="fr-FR" sz="1400" dirty="0"/>
              <a:t> au domaine </a:t>
            </a:r>
            <a:r>
              <a:rPr lang="fr-FR" sz="1700" b="1" dirty="0">
                <a:solidFill>
                  <a:srgbClr val="92D050"/>
                </a:solidFill>
              </a:rPr>
              <a:t>environnemental</a:t>
            </a:r>
          </a:p>
          <a:p>
            <a:r>
              <a:rPr lang="fr-FR" sz="1400" dirty="0" smtClean="0"/>
              <a:t>2023 </a:t>
            </a:r>
            <a:r>
              <a:rPr lang="fr-FR" sz="1400" dirty="0"/>
              <a:t>il devient obligatoire dès pour les acheteurs lorsque le </a:t>
            </a:r>
            <a:r>
              <a:rPr lang="fr-FR" sz="1700" b="1" dirty="0">
                <a:solidFill>
                  <a:srgbClr val="92D050"/>
                </a:solidFill>
              </a:rPr>
              <a:t>montant total annuel de leurs achats est supérieur à 50 millions d’euros </a:t>
            </a:r>
            <a:r>
              <a:rPr lang="fr-FR" sz="1400" dirty="0"/>
              <a:t>(contre 100 millions d’euros auparavant).</a:t>
            </a:r>
          </a:p>
          <a:p>
            <a:r>
              <a:rPr lang="fr-FR" sz="1400" dirty="0"/>
              <a:t>Les SPASER doivent désormais comporter des </a:t>
            </a:r>
            <a:r>
              <a:rPr lang="fr-FR" sz="1700" b="1" dirty="0">
                <a:solidFill>
                  <a:srgbClr val="92D050"/>
                </a:solidFill>
              </a:rPr>
              <a:t>indicateurs</a:t>
            </a:r>
            <a:r>
              <a:rPr lang="fr-FR" sz="1400" b="1" dirty="0"/>
              <a:t> </a:t>
            </a:r>
            <a:r>
              <a:rPr lang="fr-FR" sz="1700" b="1" dirty="0">
                <a:solidFill>
                  <a:srgbClr val="92D050"/>
                </a:solidFill>
              </a:rPr>
              <a:t>précis</a:t>
            </a:r>
            <a:r>
              <a:rPr lang="fr-FR" sz="1400" b="1" dirty="0"/>
              <a:t> </a:t>
            </a:r>
            <a:r>
              <a:rPr lang="fr-FR" sz="1400" dirty="0"/>
              <a:t>exprimés en </a:t>
            </a:r>
            <a:r>
              <a:rPr lang="fr-FR" sz="1400" b="1" dirty="0"/>
              <a:t>nombre de </a:t>
            </a:r>
            <a:r>
              <a:rPr lang="fr-FR" sz="1700" b="1" dirty="0">
                <a:solidFill>
                  <a:srgbClr val="92D050"/>
                </a:solidFill>
              </a:rPr>
              <a:t>contrats ou en valeur sur les taux réels d’achats publics relevant de l’achat socialement ou écologiquement responsable passés par l’acheteur</a:t>
            </a:r>
            <a:r>
              <a:rPr lang="fr-FR" sz="1400" b="1" dirty="0"/>
              <a:t>. </a:t>
            </a:r>
          </a:p>
          <a:p>
            <a:r>
              <a:rPr lang="fr-FR" sz="1400" dirty="0"/>
              <a:t>L’acheteur doit préciser des </a:t>
            </a:r>
            <a:r>
              <a:rPr lang="fr-FR" sz="1400" b="1" dirty="0"/>
              <a:t>objectifs cibles </a:t>
            </a:r>
            <a:r>
              <a:rPr lang="fr-FR" sz="1400" dirty="0"/>
              <a:t>à atteindre</a:t>
            </a:r>
          </a:p>
        </p:txBody>
      </p:sp>
    </p:spTree>
    <p:extLst>
      <p:ext uri="{BB962C8B-B14F-4D97-AF65-F5344CB8AC3E}">
        <p14:creationId xmlns:p14="http://schemas.microsoft.com/office/powerpoint/2010/main" val="3906023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262</TotalTime>
  <Words>1090</Words>
  <Application>Microsoft Office PowerPoint</Application>
  <PresentationFormat>Grand écran</PresentationFormat>
  <Paragraphs>99</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Trebuchet MS</vt:lpstr>
      <vt:lpstr>Wingdings 3</vt:lpstr>
      <vt:lpstr>Facette</vt:lpstr>
      <vt:lpstr>Les achats durables : introduction</vt:lpstr>
      <vt:lpstr>Développement durable :  De quoi parle-t-on ? </vt:lpstr>
      <vt:lpstr>17 objectifs de développement durable  (17 ODD) adoptés par les Nations Unies en 2015, 193 pays</vt:lpstr>
      <vt:lpstr>La France les décline dans son agenda 2030</vt:lpstr>
      <vt:lpstr>L’achat publique durable</vt:lpstr>
      <vt:lpstr>L'aspect législatif  La Loi Anti gaspillage et Économie Circulaire (AGEC - 10 février  2020 )  </vt:lpstr>
      <vt:lpstr>Décret n° 2021-254 du 9 mars 2021 relatif à l'obligation d'acquisition par la commande publique de biens issus du réemploi ou de la réutilisation ou intégrant des matières recyclées</vt:lpstr>
      <vt:lpstr>Présentation PowerPoint</vt:lpstr>
      <vt:lpstr>L'aspect législatif  La Loi Climat et Résilience  (22 août 2021)  </vt:lpstr>
      <vt:lpstr>Le Plan National pour des Achats Durables (PNAD 2022-2025)    </vt:lpstr>
      <vt:lpstr>Quel est le cadre légal de mon marché ?</vt:lpstr>
      <vt:lpstr>Les marchés publics d’insertion et les marchés publics intégrant des clauses sociales</vt:lpstr>
      <vt:lpstr>Présentation PowerPoint</vt:lpstr>
      <vt:lpstr>Présentation PowerPoint</vt:lpstr>
    </vt:vector>
  </TitlesOfParts>
  <Company>Ville et Eurometropole de Strasbourg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achats durables : introduction</dc:title>
  <dc:creator>ERB Genevieve</dc:creator>
  <cp:lastModifiedBy>ERB Genevieve</cp:lastModifiedBy>
  <cp:revision>28</cp:revision>
  <cp:lastPrinted>2023-10-12T07:00:50Z</cp:lastPrinted>
  <dcterms:created xsi:type="dcterms:W3CDTF">2023-10-11T08:50:56Z</dcterms:created>
  <dcterms:modified xsi:type="dcterms:W3CDTF">2023-10-12T17:58:53Z</dcterms:modified>
</cp:coreProperties>
</file>